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5"/>
    <p:sldMasterId id="2147483727" r:id="rId6"/>
  </p:sldMasterIdLst>
  <p:notesMasterIdLst>
    <p:notesMasterId r:id="rId65"/>
  </p:notesMasterIdLst>
  <p:handoutMasterIdLst>
    <p:handoutMasterId r:id="rId66"/>
  </p:handoutMasterIdLst>
  <p:sldIdLst>
    <p:sldId id="257" r:id="rId7"/>
    <p:sldId id="1406" r:id="rId8"/>
    <p:sldId id="1407" r:id="rId9"/>
    <p:sldId id="1408" r:id="rId10"/>
    <p:sldId id="1409" r:id="rId11"/>
    <p:sldId id="1410" r:id="rId12"/>
    <p:sldId id="1412" r:id="rId13"/>
    <p:sldId id="1413" r:id="rId14"/>
    <p:sldId id="1411" r:id="rId15"/>
    <p:sldId id="1330" r:id="rId16"/>
    <p:sldId id="1385" r:id="rId17"/>
    <p:sldId id="1386" r:id="rId18"/>
    <p:sldId id="1387" r:id="rId19"/>
    <p:sldId id="1332" r:id="rId20"/>
    <p:sldId id="1342" r:id="rId21"/>
    <p:sldId id="1350" r:id="rId22"/>
    <p:sldId id="1362" r:id="rId23"/>
    <p:sldId id="1331" r:id="rId24"/>
    <p:sldId id="1363" r:id="rId25"/>
    <p:sldId id="1340" r:id="rId26"/>
    <p:sldId id="1351" r:id="rId27"/>
    <p:sldId id="1364" r:id="rId28"/>
    <p:sldId id="1367" r:id="rId29"/>
    <p:sldId id="1365" r:id="rId30"/>
    <p:sldId id="1366" r:id="rId31"/>
    <p:sldId id="1388" r:id="rId32"/>
    <p:sldId id="1401" r:id="rId33"/>
    <p:sldId id="1389" r:id="rId34"/>
    <p:sldId id="1390" r:id="rId35"/>
    <p:sldId id="1391" r:id="rId36"/>
    <p:sldId id="1392" r:id="rId37"/>
    <p:sldId id="1393" r:id="rId38"/>
    <p:sldId id="1403" r:id="rId39"/>
    <p:sldId id="1355" r:id="rId40"/>
    <p:sldId id="1354" r:id="rId41"/>
    <p:sldId id="1373" r:id="rId42"/>
    <p:sldId id="1370" r:id="rId43"/>
    <p:sldId id="1374" r:id="rId44"/>
    <p:sldId id="1375" r:id="rId45"/>
    <p:sldId id="1376" r:id="rId46"/>
    <p:sldId id="1377" r:id="rId47"/>
    <p:sldId id="1378" r:id="rId48"/>
    <p:sldId id="1379" r:id="rId49"/>
    <p:sldId id="1381" r:id="rId50"/>
    <p:sldId id="1382" r:id="rId51"/>
    <p:sldId id="1384" r:id="rId52"/>
    <p:sldId id="1398" r:id="rId53"/>
    <p:sldId id="1399" r:id="rId54"/>
    <p:sldId id="1404" r:id="rId55"/>
    <p:sldId id="1400" r:id="rId56"/>
    <p:sldId id="1368" r:id="rId57"/>
    <p:sldId id="1357" r:id="rId58"/>
    <p:sldId id="1361" r:id="rId59"/>
    <p:sldId id="1394" r:id="rId60"/>
    <p:sldId id="1395" r:id="rId61"/>
    <p:sldId id="1396" r:id="rId62"/>
    <p:sldId id="1397" r:id="rId63"/>
    <p:sldId id="1414" r:id="rId64"/>
  </p:sldIdLst>
  <p:sldSz cx="9144000" cy="6858000" type="screen4x3"/>
  <p:notesSz cx="6858000" cy="9144000"/>
  <p:defaultTextStyle>
    <a:defPPr>
      <a:defRPr lang="en-US"/>
    </a:defPPr>
    <a:lvl1pPr algn="l" defTabSz="912813" rtl="0" fontAlgn="base">
      <a:spcBef>
        <a:spcPct val="0"/>
      </a:spcBef>
      <a:spcAft>
        <a:spcPct val="0"/>
      </a:spcAft>
      <a:defRPr kern="1200">
        <a:solidFill>
          <a:schemeClr val="tx1"/>
        </a:solidFill>
        <a:latin typeface="Arial" charset="0"/>
        <a:ea typeface="+mn-ea"/>
        <a:cs typeface="+mn-cs"/>
      </a:defRPr>
    </a:lvl1pPr>
    <a:lvl2pPr marL="455613" indent="1588" algn="l" defTabSz="912813" rtl="0" fontAlgn="base">
      <a:spcBef>
        <a:spcPct val="0"/>
      </a:spcBef>
      <a:spcAft>
        <a:spcPct val="0"/>
      </a:spcAft>
      <a:defRPr kern="1200">
        <a:solidFill>
          <a:schemeClr val="tx1"/>
        </a:solidFill>
        <a:latin typeface="Arial" charset="0"/>
        <a:ea typeface="+mn-ea"/>
        <a:cs typeface="+mn-cs"/>
      </a:defRPr>
    </a:lvl2pPr>
    <a:lvl3pPr marL="912813" indent="1588" algn="l" defTabSz="912813" rtl="0" fontAlgn="base">
      <a:spcBef>
        <a:spcPct val="0"/>
      </a:spcBef>
      <a:spcAft>
        <a:spcPct val="0"/>
      </a:spcAft>
      <a:defRPr kern="1200">
        <a:solidFill>
          <a:schemeClr val="tx1"/>
        </a:solidFill>
        <a:latin typeface="Arial" charset="0"/>
        <a:ea typeface="+mn-ea"/>
        <a:cs typeface="+mn-cs"/>
      </a:defRPr>
    </a:lvl3pPr>
    <a:lvl4pPr marL="1370013" indent="1588" algn="l" defTabSz="912813" rtl="0" fontAlgn="base">
      <a:spcBef>
        <a:spcPct val="0"/>
      </a:spcBef>
      <a:spcAft>
        <a:spcPct val="0"/>
      </a:spcAft>
      <a:defRPr kern="1200">
        <a:solidFill>
          <a:schemeClr val="tx1"/>
        </a:solidFill>
        <a:latin typeface="Arial" charset="0"/>
        <a:ea typeface="+mn-ea"/>
        <a:cs typeface="+mn-cs"/>
      </a:defRPr>
    </a:lvl4pPr>
    <a:lvl5pPr marL="1827213" indent="1588" algn="l" defTabSz="912813"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46">
          <p15:clr>
            <a:srgbClr val="A4A3A4"/>
          </p15:clr>
        </p15:guide>
        <p15:guide id="2" orient="horz" pos="889">
          <p15:clr>
            <a:srgbClr val="A4A3A4"/>
          </p15:clr>
        </p15:guide>
        <p15:guide id="3" orient="horz" pos="1490">
          <p15:clr>
            <a:srgbClr val="A4A3A4"/>
          </p15:clr>
        </p15:guide>
        <p15:guide id="4" orient="horz">
          <p15:clr>
            <a:srgbClr val="A4A3A4"/>
          </p15:clr>
        </p15:guide>
        <p15:guide id="5" orient="horz" pos="1200">
          <p15:clr>
            <a:srgbClr val="A4A3A4"/>
          </p15:clr>
        </p15:guide>
        <p15:guide id="6" orient="horz" pos="2737">
          <p15:clr>
            <a:srgbClr val="A4A3A4"/>
          </p15:clr>
        </p15:guide>
        <p15:guide id="7" pos="2880">
          <p15:clr>
            <a:srgbClr val="A4A3A4"/>
          </p15:clr>
        </p15:guide>
        <p15:guide id="8" pos="250">
          <p15:clr>
            <a:srgbClr val="A4A3A4"/>
          </p15:clr>
        </p15:guide>
        <p15:guide id="9" pos="455">
          <p15:clr>
            <a:srgbClr val="A4A3A4"/>
          </p15:clr>
        </p15:guide>
        <p15:guide id="10" pos="5520">
          <p15:clr>
            <a:srgbClr val="A4A3A4"/>
          </p15:clr>
        </p15:guide>
        <p15:guide id="11" pos="863">
          <p15:clr>
            <a:srgbClr val="A4A3A4"/>
          </p15:clr>
        </p15:guide>
        <p15:guide id="12" pos="52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42E6"/>
    <a:srgbClr val="619BE1"/>
    <a:srgbClr val="0B891A"/>
    <a:srgbClr val="CF6A3D"/>
    <a:srgbClr val="000000"/>
    <a:srgbClr val="FFCCCC"/>
    <a:srgbClr val="6D2BD9"/>
    <a:srgbClr val="A4F600"/>
    <a:srgbClr val="F1C283"/>
    <a:srgbClr val="7DFF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5852" autoAdjust="0"/>
  </p:normalViewPr>
  <p:slideViewPr>
    <p:cSldViewPr snapToGrid="0">
      <p:cViewPr varScale="1">
        <p:scale>
          <a:sx n="93" d="100"/>
          <a:sy n="93" d="100"/>
        </p:scale>
        <p:origin x="1116" y="284"/>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notesTextViewPr>
    <p:cViewPr>
      <p:scale>
        <a:sx n="100" d="100"/>
        <a:sy n="100" d="100"/>
      </p:scale>
      <p:origin x="0" y="0"/>
    </p:cViewPr>
  </p:notesTextViewPr>
  <p:sorterViewPr>
    <p:cViewPr varScale="1">
      <p:scale>
        <a:sx n="1" d="1"/>
        <a:sy n="1" d="1"/>
      </p:scale>
      <p:origin x="0" y="-12830"/>
    </p:cViewPr>
  </p:sorterViewPr>
  <p:notesViewPr>
    <p:cSldViewPr snapToGrid="0">
      <p:cViewPr varScale="1">
        <p:scale>
          <a:sx n="68" d="100"/>
          <a:sy n="68" d="100"/>
        </p:scale>
        <p:origin x="3101"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561FBD-17C2-4F3E-801E-C654EA38FC3E}"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en-US"/>
        </a:p>
      </dgm:t>
    </dgm:pt>
    <dgm:pt modelId="{A912878D-E439-4548-8789-D063C8E03A50}">
      <dgm:prSet phldrT="[Text]" custT="1"/>
      <dgm:spPr/>
      <dgm:t>
        <a:bodyPr/>
        <a:lstStyle/>
        <a:p>
          <a:r>
            <a:rPr lang="en-US" sz="1400" dirty="0">
              <a:sym typeface="Symbol" panose="05050102010706020507" pitchFamily="18" charset="2"/>
            </a:rPr>
            <a:t>Z functionality</a:t>
          </a:r>
          <a:endParaRPr lang="en-US" sz="1400" dirty="0"/>
        </a:p>
      </dgm:t>
    </dgm:pt>
    <dgm:pt modelId="{63630E6E-6FA5-4CFE-9C30-88FDD4A51229}" type="parTrans" cxnId="{AE413427-F28E-45FD-AD8A-C6D3359A4292}">
      <dgm:prSet/>
      <dgm:spPr/>
      <dgm:t>
        <a:bodyPr/>
        <a:lstStyle/>
        <a:p>
          <a:endParaRPr lang="en-US" sz="1800"/>
        </a:p>
      </dgm:t>
    </dgm:pt>
    <dgm:pt modelId="{D9E6B244-5FEC-44DF-BD52-5B583F94A0BF}" type="sibTrans" cxnId="{AE413427-F28E-45FD-AD8A-C6D3359A4292}">
      <dgm:prSet/>
      <dgm:spPr/>
      <dgm:t>
        <a:bodyPr/>
        <a:lstStyle/>
        <a:p>
          <a:endParaRPr lang="en-US" sz="1800"/>
        </a:p>
      </dgm:t>
    </dgm:pt>
    <dgm:pt modelId="{5AF28799-79FE-4CBC-9335-952772DB54F7}">
      <dgm:prSet phldrT="[Text]" custT="1"/>
      <dgm:spPr/>
      <dgm:t>
        <a:bodyPr/>
        <a:lstStyle/>
        <a:p>
          <a:r>
            <a:rPr lang="en-US" sz="1400" dirty="0"/>
            <a:t>Optimizing Solvers</a:t>
          </a:r>
        </a:p>
      </dgm:t>
    </dgm:pt>
    <dgm:pt modelId="{1DD65791-50B4-46B9-A88E-BD83476D84E5}" type="parTrans" cxnId="{169110DE-685A-4876-9328-AC33F7512D39}">
      <dgm:prSet/>
      <dgm:spPr/>
      <dgm:t>
        <a:bodyPr/>
        <a:lstStyle/>
        <a:p>
          <a:endParaRPr lang="en-US" sz="1800"/>
        </a:p>
      </dgm:t>
    </dgm:pt>
    <dgm:pt modelId="{8A98B166-CA07-435F-8960-057D6190BE54}" type="sibTrans" cxnId="{169110DE-685A-4876-9328-AC33F7512D39}">
      <dgm:prSet/>
      <dgm:spPr/>
      <dgm:t>
        <a:bodyPr/>
        <a:lstStyle/>
        <a:p>
          <a:endParaRPr lang="en-US" sz="1800"/>
        </a:p>
      </dgm:t>
    </dgm:pt>
    <dgm:pt modelId="{B4A866A2-85D5-4DEA-80DD-849DE252B87D}">
      <dgm:prSet custT="1"/>
      <dgm:spPr/>
      <dgm:t>
        <a:bodyPr/>
        <a:lstStyle/>
        <a:p>
          <a:r>
            <a:rPr lang="en-US" sz="1400" dirty="0">
              <a:sym typeface="Symbol" panose="05050102010706020507" pitchFamily="18" charset="2"/>
            </a:rPr>
            <a:t>Z for Linear Arithmetic</a:t>
          </a:r>
          <a:endParaRPr lang="en-US" sz="1400" dirty="0"/>
        </a:p>
      </dgm:t>
    </dgm:pt>
    <dgm:pt modelId="{54DBDB18-9D74-4554-96CA-9D1C107814AB}" type="parTrans" cxnId="{CEBC3044-5220-40A2-AAC2-1D691BCCEC8E}">
      <dgm:prSet/>
      <dgm:spPr/>
      <dgm:t>
        <a:bodyPr/>
        <a:lstStyle/>
        <a:p>
          <a:endParaRPr lang="en-US" sz="1800"/>
        </a:p>
      </dgm:t>
    </dgm:pt>
    <dgm:pt modelId="{1D98B31E-EB18-4E46-BDDE-AC47D987F993}" type="sibTrans" cxnId="{CEBC3044-5220-40A2-AAC2-1D691BCCEC8E}">
      <dgm:prSet/>
      <dgm:spPr/>
      <dgm:t>
        <a:bodyPr/>
        <a:lstStyle/>
        <a:p>
          <a:endParaRPr lang="en-US" sz="1800"/>
        </a:p>
      </dgm:t>
    </dgm:pt>
    <dgm:pt modelId="{1686737F-8E06-458A-B6E7-1279FC743C00}">
      <dgm:prSet custT="1"/>
      <dgm:spPr/>
      <dgm:t>
        <a:bodyPr/>
        <a:lstStyle/>
        <a:p>
          <a:r>
            <a:rPr lang="en-US" sz="1400" dirty="0">
              <a:sym typeface="Symbol" panose="05050102010706020507" pitchFamily="18" charset="2"/>
            </a:rPr>
            <a:t>Z and </a:t>
          </a:r>
          <a:r>
            <a:rPr lang="en-US" sz="1400" dirty="0" err="1">
              <a:sym typeface="Symbol" panose="05050102010706020507" pitchFamily="18" charset="2"/>
            </a:rPr>
            <a:t>MaxSAT</a:t>
          </a:r>
          <a:endParaRPr lang="en-US" sz="1400" dirty="0"/>
        </a:p>
      </dgm:t>
    </dgm:pt>
    <dgm:pt modelId="{FE6E5B45-9FCC-4456-BE84-6438D462A171}" type="parTrans" cxnId="{015D6C84-53F8-4AD9-A5A5-49751A9F5B5C}">
      <dgm:prSet/>
      <dgm:spPr/>
      <dgm:t>
        <a:bodyPr/>
        <a:lstStyle/>
        <a:p>
          <a:endParaRPr lang="en-US" sz="1800"/>
        </a:p>
      </dgm:t>
    </dgm:pt>
    <dgm:pt modelId="{A601C376-FE46-4E50-B109-6F6146C23AB7}" type="sibTrans" cxnId="{015D6C84-53F8-4AD9-A5A5-49751A9F5B5C}">
      <dgm:prSet/>
      <dgm:spPr/>
      <dgm:t>
        <a:bodyPr/>
        <a:lstStyle/>
        <a:p>
          <a:endParaRPr lang="en-US" sz="1800"/>
        </a:p>
      </dgm:t>
    </dgm:pt>
    <dgm:pt modelId="{4BBF5F9C-472A-42F8-892A-783C1335CCA3}">
      <dgm:prSet custT="1"/>
      <dgm:spPr/>
      <dgm:t>
        <a:bodyPr/>
        <a:lstStyle/>
        <a:p>
          <a:r>
            <a:rPr lang="en-US" sz="1400" dirty="0">
              <a:sym typeface="Symbol" panose="05050102010706020507" pitchFamily="18" charset="2"/>
            </a:rPr>
            <a:t>Combining</a:t>
          </a:r>
        </a:p>
        <a:p>
          <a:r>
            <a:rPr lang="en-US" sz="1400" dirty="0">
              <a:sym typeface="Symbol" panose="05050102010706020507" pitchFamily="18" charset="2"/>
            </a:rPr>
            <a:t>Objectives</a:t>
          </a:r>
          <a:endParaRPr lang="en-US" sz="1400" dirty="0"/>
        </a:p>
      </dgm:t>
    </dgm:pt>
    <dgm:pt modelId="{569D2760-43BC-4B70-B015-F34A424B4C80}" type="parTrans" cxnId="{5852CF9D-052E-4343-BA47-07E1A84670FB}">
      <dgm:prSet/>
      <dgm:spPr/>
      <dgm:t>
        <a:bodyPr/>
        <a:lstStyle/>
        <a:p>
          <a:endParaRPr lang="en-US" sz="1800"/>
        </a:p>
      </dgm:t>
    </dgm:pt>
    <dgm:pt modelId="{CC2CEC3A-4C1D-4F72-8145-7C6E7B2C5AE6}" type="sibTrans" cxnId="{5852CF9D-052E-4343-BA47-07E1A84670FB}">
      <dgm:prSet/>
      <dgm:spPr/>
      <dgm:t>
        <a:bodyPr/>
        <a:lstStyle/>
        <a:p>
          <a:endParaRPr lang="en-US" sz="1800"/>
        </a:p>
      </dgm:t>
    </dgm:pt>
    <dgm:pt modelId="{87B3EBE2-A0C5-40F6-B3BB-2BF6C2F61CA8}" type="pres">
      <dgm:prSet presAssocID="{9A561FBD-17C2-4F3E-801E-C654EA38FC3E}" presName="Name0" presStyleCnt="0">
        <dgm:presLayoutVars>
          <dgm:dir/>
          <dgm:animLvl val="lvl"/>
          <dgm:resizeHandles val="exact"/>
        </dgm:presLayoutVars>
      </dgm:prSet>
      <dgm:spPr/>
    </dgm:pt>
    <dgm:pt modelId="{46742903-BC5B-4142-8C1B-A9CA276E1C4E}" type="pres">
      <dgm:prSet presAssocID="{A912878D-E439-4548-8789-D063C8E03A50}" presName="parTxOnly" presStyleLbl="node1" presStyleIdx="0" presStyleCnt="5" custLinFactX="21609" custLinFactNeighborX="100000" custLinFactNeighborY="-97558">
        <dgm:presLayoutVars>
          <dgm:chMax val="0"/>
          <dgm:chPref val="0"/>
          <dgm:bulletEnabled val="1"/>
        </dgm:presLayoutVars>
      </dgm:prSet>
      <dgm:spPr/>
    </dgm:pt>
    <dgm:pt modelId="{9DDBD101-31F0-4C41-9384-D412919C8592}" type="pres">
      <dgm:prSet presAssocID="{D9E6B244-5FEC-44DF-BD52-5B583F94A0BF}" presName="parTxOnlySpace" presStyleCnt="0"/>
      <dgm:spPr/>
    </dgm:pt>
    <dgm:pt modelId="{42769116-36B5-40CF-A4DA-CEF09A9417E5}" type="pres">
      <dgm:prSet presAssocID="{5AF28799-79FE-4CBC-9335-952772DB54F7}" presName="parTxOnly" presStyleLbl="node1" presStyleIdx="1" presStyleCnt="5" custLinFactX="4421" custLinFactNeighborX="100000" custLinFactNeighborY="77341">
        <dgm:presLayoutVars>
          <dgm:chMax val="0"/>
          <dgm:chPref val="0"/>
          <dgm:bulletEnabled val="1"/>
        </dgm:presLayoutVars>
      </dgm:prSet>
      <dgm:spPr/>
    </dgm:pt>
    <dgm:pt modelId="{6AF56120-8479-439C-B8EC-9C89670CB1EA}" type="pres">
      <dgm:prSet presAssocID="{8A98B166-CA07-435F-8960-057D6190BE54}" presName="parTxOnlySpace" presStyleCnt="0"/>
      <dgm:spPr/>
    </dgm:pt>
    <dgm:pt modelId="{7F1A8A5E-D1A7-4804-A558-8F01692FF573}" type="pres">
      <dgm:prSet presAssocID="{B4A866A2-85D5-4DEA-80DD-849DE252B87D}" presName="parTxOnly" presStyleLbl="node1" presStyleIdx="2" presStyleCnt="5" custLinFactX="1785" custLinFactNeighborX="100000" custLinFactNeighborY="-96315">
        <dgm:presLayoutVars>
          <dgm:chMax val="0"/>
          <dgm:chPref val="0"/>
          <dgm:bulletEnabled val="1"/>
        </dgm:presLayoutVars>
      </dgm:prSet>
      <dgm:spPr/>
    </dgm:pt>
    <dgm:pt modelId="{FDF04B62-1205-4DB6-9DE7-5C6E3377DB68}" type="pres">
      <dgm:prSet presAssocID="{1D98B31E-EB18-4E46-BDDE-AC47D987F993}" presName="parTxOnlySpace" presStyleCnt="0"/>
      <dgm:spPr/>
    </dgm:pt>
    <dgm:pt modelId="{05233128-1F2A-4358-8E63-19093AC57777}" type="pres">
      <dgm:prSet presAssocID="{1686737F-8E06-458A-B6E7-1279FC743C00}" presName="parTxOnly" presStyleLbl="node1" presStyleIdx="3" presStyleCnt="5" custLinFactNeighborX="-97889" custLinFactNeighborY="70678">
        <dgm:presLayoutVars>
          <dgm:chMax val="0"/>
          <dgm:chPref val="0"/>
          <dgm:bulletEnabled val="1"/>
        </dgm:presLayoutVars>
      </dgm:prSet>
      <dgm:spPr/>
    </dgm:pt>
    <dgm:pt modelId="{E34DA9A7-8434-4196-BD5E-87D2A6AE273B}" type="pres">
      <dgm:prSet presAssocID="{A601C376-FE46-4E50-B109-6F6146C23AB7}" presName="parTxOnlySpace" presStyleCnt="0"/>
      <dgm:spPr/>
    </dgm:pt>
    <dgm:pt modelId="{676D5A7B-C046-4A97-950C-DC222873137E}" type="pres">
      <dgm:prSet presAssocID="{4BBF5F9C-472A-42F8-892A-783C1335CCA3}" presName="parTxOnly" presStyleLbl="node1" presStyleIdx="4" presStyleCnt="5" custLinFactX="-8582" custLinFactY="-654" custLinFactNeighborX="-100000" custLinFactNeighborY="-100000">
        <dgm:presLayoutVars>
          <dgm:chMax val="0"/>
          <dgm:chPref val="0"/>
          <dgm:bulletEnabled val="1"/>
        </dgm:presLayoutVars>
      </dgm:prSet>
      <dgm:spPr/>
    </dgm:pt>
  </dgm:ptLst>
  <dgm:cxnLst>
    <dgm:cxn modelId="{AE413427-F28E-45FD-AD8A-C6D3359A4292}" srcId="{9A561FBD-17C2-4F3E-801E-C654EA38FC3E}" destId="{A912878D-E439-4548-8789-D063C8E03A50}" srcOrd="0" destOrd="0" parTransId="{63630E6E-6FA5-4CFE-9C30-88FDD4A51229}" sibTransId="{D9E6B244-5FEC-44DF-BD52-5B583F94A0BF}"/>
    <dgm:cxn modelId="{CEBC3044-5220-40A2-AAC2-1D691BCCEC8E}" srcId="{9A561FBD-17C2-4F3E-801E-C654EA38FC3E}" destId="{B4A866A2-85D5-4DEA-80DD-849DE252B87D}" srcOrd="2" destOrd="0" parTransId="{54DBDB18-9D74-4554-96CA-9D1C107814AB}" sibTransId="{1D98B31E-EB18-4E46-BDDE-AC47D987F993}"/>
    <dgm:cxn modelId="{96D7DC5A-523D-4F16-B9EB-51B6601157C2}" type="presOf" srcId="{B4A866A2-85D5-4DEA-80DD-849DE252B87D}" destId="{7F1A8A5E-D1A7-4804-A558-8F01692FF573}" srcOrd="0" destOrd="0" presId="urn:microsoft.com/office/officeart/2005/8/layout/chevron1"/>
    <dgm:cxn modelId="{015D6C84-53F8-4AD9-A5A5-49751A9F5B5C}" srcId="{9A561FBD-17C2-4F3E-801E-C654EA38FC3E}" destId="{1686737F-8E06-458A-B6E7-1279FC743C00}" srcOrd="3" destOrd="0" parTransId="{FE6E5B45-9FCC-4456-BE84-6438D462A171}" sibTransId="{A601C376-FE46-4E50-B109-6F6146C23AB7}"/>
    <dgm:cxn modelId="{5852CF9D-052E-4343-BA47-07E1A84670FB}" srcId="{9A561FBD-17C2-4F3E-801E-C654EA38FC3E}" destId="{4BBF5F9C-472A-42F8-892A-783C1335CCA3}" srcOrd="4" destOrd="0" parTransId="{569D2760-43BC-4B70-B015-F34A424B4C80}" sibTransId="{CC2CEC3A-4C1D-4F72-8145-7C6E7B2C5AE6}"/>
    <dgm:cxn modelId="{66B1D7A3-C4F6-489D-AE78-D6DAE0E070C6}" type="presOf" srcId="{5AF28799-79FE-4CBC-9335-952772DB54F7}" destId="{42769116-36B5-40CF-A4DA-CEF09A9417E5}" srcOrd="0" destOrd="0" presId="urn:microsoft.com/office/officeart/2005/8/layout/chevron1"/>
    <dgm:cxn modelId="{3368AEB2-5826-44CB-BCB7-A6F67B5DE20F}" type="presOf" srcId="{1686737F-8E06-458A-B6E7-1279FC743C00}" destId="{05233128-1F2A-4358-8E63-19093AC57777}" srcOrd="0" destOrd="0" presId="urn:microsoft.com/office/officeart/2005/8/layout/chevron1"/>
    <dgm:cxn modelId="{EAC884D9-F43A-46BC-A9D7-5E1CCDDFA19E}" type="presOf" srcId="{A912878D-E439-4548-8789-D063C8E03A50}" destId="{46742903-BC5B-4142-8C1B-A9CA276E1C4E}" srcOrd="0" destOrd="0" presId="urn:microsoft.com/office/officeart/2005/8/layout/chevron1"/>
    <dgm:cxn modelId="{169110DE-685A-4876-9328-AC33F7512D39}" srcId="{9A561FBD-17C2-4F3E-801E-C654EA38FC3E}" destId="{5AF28799-79FE-4CBC-9335-952772DB54F7}" srcOrd="1" destOrd="0" parTransId="{1DD65791-50B4-46B9-A88E-BD83476D84E5}" sibTransId="{8A98B166-CA07-435F-8960-057D6190BE54}"/>
    <dgm:cxn modelId="{8BEE87F4-440A-435C-9495-808FF0D6F84D}" type="presOf" srcId="{4BBF5F9C-472A-42F8-892A-783C1335CCA3}" destId="{676D5A7B-C046-4A97-950C-DC222873137E}" srcOrd="0" destOrd="0" presId="urn:microsoft.com/office/officeart/2005/8/layout/chevron1"/>
    <dgm:cxn modelId="{61AF2CFC-8D22-4FC8-8379-7527BFAF9A2E}" type="presOf" srcId="{9A561FBD-17C2-4F3E-801E-C654EA38FC3E}" destId="{87B3EBE2-A0C5-40F6-B3BB-2BF6C2F61CA8}" srcOrd="0" destOrd="0" presId="urn:microsoft.com/office/officeart/2005/8/layout/chevron1"/>
    <dgm:cxn modelId="{7B1097FC-0899-4CC5-ADB4-CB2738A3190C}" type="presParOf" srcId="{87B3EBE2-A0C5-40F6-B3BB-2BF6C2F61CA8}" destId="{46742903-BC5B-4142-8C1B-A9CA276E1C4E}" srcOrd="0" destOrd="0" presId="urn:microsoft.com/office/officeart/2005/8/layout/chevron1"/>
    <dgm:cxn modelId="{4DC31D0C-5A8E-4430-8302-D0DA7C879517}" type="presParOf" srcId="{87B3EBE2-A0C5-40F6-B3BB-2BF6C2F61CA8}" destId="{9DDBD101-31F0-4C41-9384-D412919C8592}" srcOrd="1" destOrd="0" presId="urn:microsoft.com/office/officeart/2005/8/layout/chevron1"/>
    <dgm:cxn modelId="{C859BB9B-236F-4C06-B627-FF566C55DEAF}" type="presParOf" srcId="{87B3EBE2-A0C5-40F6-B3BB-2BF6C2F61CA8}" destId="{42769116-36B5-40CF-A4DA-CEF09A9417E5}" srcOrd="2" destOrd="0" presId="urn:microsoft.com/office/officeart/2005/8/layout/chevron1"/>
    <dgm:cxn modelId="{6F4A0D80-47AB-466B-9864-EE9A2D62036E}" type="presParOf" srcId="{87B3EBE2-A0C5-40F6-B3BB-2BF6C2F61CA8}" destId="{6AF56120-8479-439C-B8EC-9C89670CB1EA}" srcOrd="3" destOrd="0" presId="urn:microsoft.com/office/officeart/2005/8/layout/chevron1"/>
    <dgm:cxn modelId="{A445FEA1-9277-4474-AF84-2BF003A04EE1}" type="presParOf" srcId="{87B3EBE2-A0C5-40F6-B3BB-2BF6C2F61CA8}" destId="{7F1A8A5E-D1A7-4804-A558-8F01692FF573}" srcOrd="4" destOrd="0" presId="urn:microsoft.com/office/officeart/2005/8/layout/chevron1"/>
    <dgm:cxn modelId="{52342160-BDA0-488B-91DC-0FA20C4B3EA0}" type="presParOf" srcId="{87B3EBE2-A0C5-40F6-B3BB-2BF6C2F61CA8}" destId="{FDF04B62-1205-4DB6-9DE7-5C6E3377DB68}" srcOrd="5" destOrd="0" presId="urn:microsoft.com/office/officeart/2005/8/layout/chevron1"/>
    <dgm:cxn modelId="{BE304124-DC16-4AFF-98D8-702B37BB7FC1}" type="presParOf" srcId="{87B3EBE2-A0C5-40F6-B3BB-2BF6C2F61CA8}" destId="{05233128-1F2A-4358-8E63-19093AC57777}" srcOrd="6" destOrd="0" presId="urn:microsoft.com/office/officeart/2005/8/layout/chevron1"/>
    <dgm:cxn modelId="{721A18B2-B9FA-4DA8-8450-D798F47F0695}" type="presParOf" srcId="{87B3EBE2-A0C5-40F6-B3BB-2BF6C2F61CA8}" destId="{E34DA9A7-8434-4196-BD5E-87D2A6AE273B}" srcOrd="7" destOrd="0" presId="urn:microsoft.com/office/officeart/2005/8/layout/chevron1"/>
    <dgm:cxn modelId="{6AF3241E-004B-4571-9951-404C32867CD4}" type="presParOf" srcId="{87B3EBE2-A0C5-40F6-B3BB-2BF6C2F61CA8}" destId="{676D5A7B-C046-4A97-950C-DC222873137E}"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42903-BC5B-4142-8C1B-A9CA276E1C4E}">
      <dsp:nvSpPr>
        <dsp:cNvPr id="0" name=""/>
        <dsp:cNvSpPr/>
      </dsp:nvSpPr>
      <dsp:spPr>
        <a:xfrm>
          <a:off x="706048" y="1296364"/>
          <a:ext cx="2225781" cy="890312"/>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ym typeface="Symbol" panose="05050102010706020507" pitchFamily="18" charset="2"/>
            </a:rPr>
            <a:t>Z functionality</a:t>
          </a:r>
          <a:endParaRPr lang="en-US" sz="1400" kern="1200" dirty="0"/>
        </a:p>
      </dsp:txBody>
      <dsp:txXfrm>
        <a:off x="1151204" y="1296364"/>
        <a:ext cx="1335469" cy="890312"/>
      </dsp:txXfrm>
    </dsp:sp>
    <dsp:sp modelId="{42769116-36B5-40CF-A4DA-CEF09A9417E5}">
      <dsp:nvSpPr>
        <dsp:cNvPr id="0" name=""/>
        <dsp:cNvSpPr/>
      </dsp:nvSpPr>
      <dsp:spPr>
        <a:xfrm>
          <a:off x="2326683" y="2853512"/>
          <a:ext cx="2225781" cy="890312"/>
        </a:xfrm>
        <a:prstGeom prst="chevron">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Optimizing Solvers</a:t>
          </a:r>
        </a:p>
      </dsp:txBody>
      <dsp:txXfrm>
        <a:off x="2771839" y="2853512"/>
        <a:ext cx="1335469" cy="890312"/>
      </dsp:txXfrm>
    </dsp:sp>
    <dsp:sp modelId="{7F1A8A5E-D1A7-4804-A558-8F01692FF573}">
      <dsp:nvSpPr>
        <dsp:cNvPr id="0" name=""/>
        <dsp:cNvSpPr/>
      </dsp:nvSpPr>
      <dsp:spPr>
        <a:xfrm>
          <a:off x="4271215" y="1307431"/>
          <a:ext cx="2225781" cy="890312"/>
        </a:xfrm>
        <a:prstGeom prst="chevron">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ym typeface="Symbol" panose="05050102010706020507" pitchFamily="18" charset="2"/>
            </a:rPr>
            <a:t>Z for Linear Arithmetic</a:t>
          </a:r>
          <a:endParaRPr lang="en-US" sz="1400" kern="1200" dirty="0"/>
        </a:p>
      </dsp:txBody>
      <dsp:txXfrm>
        <a:off x="4716371" y="1307431"/>
        <a:ext cx="1335469" cy="890312"/>
      </dsp:txXfrm>
    </dsp:sp>
    <dsp:sp modelId="{05233128-1F2A-4358-8E63-19093AC57777}">
      <dsp:nvSpPr>
        <dsp:cNvPr id="0" name=""/>
        <dsp:cNvSpPr/>
      </dsp:nvSpPr>
      <dsp:spPr>
        <a:xfrm>
          <a:off x="5794230" y="2794190"/>
          <a:ext cx="2225781" cy="890312"/>
        </a:xfrm>
        <a:prstGeom prst="chevron">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ym typeface="Symbol" panose="05050102010706020507" pitchFamily="18" charset="2"/>
            </a:rPr>
            <a:t>Z and </a:t>
          </a:r>
          <a:r>
            <a:rPr lang="en-US" sz="1400" kern="1200" dirty="0" err="1">
              <a:sym typeface="Symbol" panose="05050102010706020507" pitchFamily="18" charset="2"/>
            </a:rPr>
            <a:t>MaxSAT</a:t>
          </a:r>
          <a:endParaRPr lang="en-US" sz="1400" kern="1200" dirty="0"/>
        </a:p>
      </dsp:txBody>
      <dsp:txXfrm>
        <a:off x="6239386" y="2794190"/>
        <a:ext cx="1335469" cy="890312"/>
      </dsp:txXfrm>
    </dsp:sp>
    <dsp:sp modelId="{676D5A7B-C046-4A97-950C-DC222873137E}">
      <dsp:nvSpPr>
        <dsp:cNvPr id="0" name=""/>
        <dsp:cNvSpPr/>
      </dsp:nvSpPr>
      <dsp:spPr>
        <a:xfrm>
          <a:off x="7601718" y="1268800"/>
          <a:ext cx="2225781" cy="890312"/>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ym typeface="Symbol" panose="05050102010706020507" pitchFamily="18" charset="2"/>
            </a:rPr>
            <a:t>Combining</a:t>
          </a:r>
        </a:p>
        <a:p>
          <a:pPr marL="0" lvl="0" indent="0" algn="ctr" defTabSz="622300">
            <a:lnSpc>
              <a:spcPct val="90000"/>
            </a:lnSpc>
            <a:spcBef>
              <a:spcPct val="0"/>
            </a:spcBef>
            <a:spcAft>
              <a:spcPct val="35000"/>
            </a:spcAft>
            <a:buNone/>
          </a:pPr>
          <a:r>
            <a:rPr lang="en-US" sz="1400" kern="1200" dirty="0">
              <a:sym typeface="Symbol" panose="05050102010706020507" pitchFamily="18" charset="2"/>
            </a:rPr>
            <a:t>Objectives</a:t>
          </a:r>
          <a:endParaRPr lang="en-US" sz="1400" kern="1200" dirty="0"/>
        </a:p>
      </dsp:txBody>
      <dsp:txXfrm>
        <a:off x="8046874" y="1268800"/>
        <a:ext cx="1335469" cy="8903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mn-lt"/>
              </a:defRPr>
            </a:lvl1pPr>
          </a:lstStyle>
          <a:p>
            <a:pPr>
              <a:defRPr/>
            </a:pPr>
            <a:fld id="{A730A468-66E0-44AC-A6DB-E32D5D5F3CF3}" type="datetimeFigureOut">
              <a:rPr lang="en-US"/>
              <a:pPr>
                <a:defRPr/>
              </a:pPr>
              <a:t>10/19/2025</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mn-lt"/>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mn-lt"/>
              </a:defRPr>
            </a:lvl1pPr>
          </a:lstStyle>
          <a:p>
            <a:pPr>
              <a:defRPr/>
            </a:pPr>
            <a:fld id="{90B09E66-3115-4231-BCB2-DC012C6BD90E}" type="slidenum">
              <a:rPr lang="en-US"/>
              <a:pPr>
                <a:defRPr/>
              </a:pPr>
              <a:t>‹#›</a:t>
            </a:fld>
            <a:endParaRPr lang="en-US"/>
          </a:p>
        </p:txBody>
      </p:sp>
    </p:spTree>
    <p:extLst>
      <p:ext uri="{BB962C8B-B14F-4D97-AF65-F5344CB8AC3E}">
        <p14:creationId xmlns:p14="http://schemas.microsoft.com/office/powerpoint/2010/main" val="5590466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cm"/>
          <inkml:channel name="Y" type="integer" max="16520" units="cm"/>
          <inkml:channel name="F" type="integer" max="255" units="dev"/>
        </inkml:traceFormat>
        <inkml:channelProperties>
          <inkml:channelProperty channel="X" name="resolution" value="1000.07599" units="1/cm"/>
          <inkml:channelProperty channel="Y" name="resolution" value="1000.60571" units="1/cm"/>
          <inkml:channelProperty channel="F" name="resolution" value="6.33226E-7" units="1/dev"/>
        </inkml:channelProperties>
      </inkml:inkSource>
      <inkml:timestamp xml:id="ts0" timeString="2012-11-14T14:15:48.973"/>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45 59 6,'-18'-15'11,"18"15"-2,0 0 0,0 0-1,-21-13 0,21 13-1,0 0 1,0 0-1,-15-3 1,15 3 0,0 0-1,0 0-2,0 0 1,0 0-3,0 0 1,0 0-2,0 0-1,0 0 0,0 0 0,0 0-1,0 0 1,0 0 0,0 0 0,0 0 0,0 0 1,0 0-1,20-5 1,-20 5 0,16 0 0,-16 0 0,17 0 0,-17 0 0,19 0 0,-19 0 0,25 0 0,-25 0-1,25-2 0,-9 1 1,1-1-1,-17 2 0,29-3 0,-29 3 0,30-2 0,-30 2 0,25 2 0,-25-2 0,21 1 0,-21-1 0,23 4-1,-23-4 1,22 1 0,-22-1 0,18 0 0,-18 0-1,18 2 1,-18-2-1,18 2 1,-18-2-1,23 1 1,-23-1-1,28 2 1,-13 0-1,1-1 1,-2-1-1,4 0 1,-2 2-1,2-2 2,-1 1-2,1-1 1,-2 0-1,3 2 0,-3-2 1,2 2-1,2-4 0,0 4 0,-2-2 0,-2 1 1,7-1-1,-6 2 0,1-2 0,5 2 1,-2-4-1,2 2 0,-1-2 1,-2 1-1,3-1 1,-2 0-1,1-1 0,-9 2 0,5-1 1,-2 0-1,2 2 0,-1 0 1,-4-1-1,4 2 0,-1 1 0,1-2 0,-1 2 0,-3-2 0,4 1 0,-4 1 0,3 1 0,-1 0 0,-15-3 0,30 9 0,-17-4 0,3 1 0,1-1 0,-1 2 0,1-3 1,-4 3-1,5-2 0,-3 2 0,-15-7 1,26 9-1,-9 1 1,-2-5-1,0-2 0,1 1 0,0-3 0,1 1 1,-1-2-1,1 2 0,-4-6 1,-13 4 0,25 0-1,-25 0 1,23 0-1,-23 0 0,26 7 0,-26-7 0,25 2 0,-25-2 0,28 0 0,-12-2 1,3 0-1,-1 1 1,3-6 0,2 4 0,2-2-1,1 2 1,-3-4-1,2 2 1,3-1-1,-2 1 0,-1-2 0,3 2 0,0 0 1,0 0-1,2 0 0,-1 0 1,1 2-1,-2-3 0,2 1 0,-2-2 1,0 2-1,0 0 0,-4 0 0,0 2 0,-3-2 0,2 2 0,-5 1 1,4 1-1,-6 1 0,-1-4 0,1 3 0,-16 1 0,28 0 0,-28 0 0,28-2 1,-28 2-1,30 0 0,-30 0 1,30 3-1,-14-1 1,1-2-1,-1 2 1,-16-2-1,25 5 1,-25-5-1,28 4 0,-28-4 0,23 9 0,-23-9 0,21 9 0,-21-9 0,25 9 0,-25-9 0,26 10 0,-12-6 0,-14-4 0,29 9 0,-14-6 1,0 0-1,-15-3 0,25 3 1,-25-3-1,24 5 0,-24-5 0,23 4 0,-23-4 0,23 3 1,-23-3-1,25 2-1,-25-2 1,26 1 1,-26-1-1,25 0 1,-25 0-1,27-1 0,-11 1 0,4-4 0,-4 1 0,7-2 0,-5 2 0,9-2-1,-2 2 1,-2-4-1,-2 1 2,-3 1-1,5 1 0,-5-1 0,-1 0 0,1 1 0,-2-1 0,1 1 0,1 1 0,-2-2 0,-2 2 1,2 0-1,-1 1-1,-15 2 1,25-3 0,-25 3 0,23-2 0,-23 2 0,21 0 0,-21 0 0,18 0 0,-18 0 0,17 3 0,-17-3 0,0 0 0,13 2 0,-13-2 0,0 0 0,0 0 0,0 0 0,0 0 0,16 10 0,-16-10 0,0 0 0,0 0 0,10 16 0,-10-16 0,0 0 0,9 18 0,-9-18 2,11 17-3,-11-17 3,12 18-2,-12-18 1,11 16-1,-11-16 1,17 18-1,-17-18 0,9 17-1,-9-17 1,0 0 1,14 19-2,-14-19 2,0 0-1,16 10 0,-16-10 0,0 0 1,0 0-1,0 0 0,0 0 0,0 0 0,0 0 0,0 0 0,0 0 0,0 0-1,-10 16 1,10-16-1,0 0 1,-11 17-1,11-17 1,-13 15 0,13-15-1,-17 11 1,17-11-1,-18 10 1,18-10 0,-21 11 0,21-11 0,-24 7 0,24-7 0,-24 8 0,24-8 0,-28 7 0,11-4 0,17-3 0,-28 7 0,12-3 0,16-4 0,-27 4 0,13-3 1,-3 3-1,17-4 0,-30 1 0,17 1 0,-6 0 0,0 1 0,0-1 0,-3-1 0,-3 1 0,-1 3 0,-4-2 0,1 2 0,-4 1 0,3 1 0,-4 0 0,-1 1 0,0 0 1,-2 0-2,2 0 2,4 1-1,-2-4 0,0-1 0,3 1 0,2-1 0,3 1 0,-1-4 0,0-1-1,-2 0 1,1 0-1,-1 2 1,4-4-1,-1 2 1,-3-1-1,0 1 1,1-2 0,3 2 1,-1-2-1,-3 2 0,0 0 0,3 0 0,-3 0 0,0 0 0,-1 0-1,1 0 1,-2 0 0,-1 0 0,-1 0 0,-1 0 0,-1-1 0,4-1 0,-3-1 1,-1 1-1,1 0 0,-2-1 0,5 0 0,-4-2 0,1 3 0,-2 1 0,6-1 0,-1-1 0,0 3 0,-1-2 0,1 2-1,1 0 1,-4-2 0,3 2-1,2-1 1,-3 1 0,-1-3-1,6 1 1,0-1 0,-2 1 0,3 0 0,-3 1 0,0-1 0,0 2 0,2 0 0,-6 0-1,8 0 2,-6 0-1,-1-2 0,6 4 0,-3-2 0,3-2 0,-1 2 0,3 0 0,0 0-1,0 0 2,3 0-1,-2-3-1,4 3 1,-3 0 0,3 0 0,1-1 0,1-1 1,-2 2-1,1 0 0,1 2 0,1-4 0,-2 2 0,-1 2 0,-1-2 0,5 3 0,-2-2 0,-1 1-1,-1 0 1,5-1 0,-2 3 0,-1-4 1,3 1-1,-4 3-1,1-3 1,16-1 0,-20 3 0,20-3 0,-23 5 0,23-5 0,-15 2 0,15-2 0,0 0 0,-16 0 0,16 0 0,0 0 0,0 0 0,0 0 0,0 0 0,-14-7 1,14 7-1,0 0 0,0 0 0,0 0 0,0 0 0,-16-11 0,16 11 0,0 0 0,-13-11 0,13 11 1,0 0-1,-17-12 0,17 12 0,0 0 0,-13-8 0,13 8 0,0 0 0,-15-7 0,15 7 0,0 0 0,0 0 0,-16-6 0,16 6 1,0 0-2,0 0 1,0 0 0,0 0 0,0 0 0,0 0-1,0 0 0,0 0-1,0 0-3,0 0-5,0 0-15,0 0-5,0 0 0,0 0-2,0 0 3</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9:17.52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 contextRef="#ctx0" brushRef="#br0">16 0 129,'0'0'645,"0"0"129,0 0 0,0 0 0,0 0-258,0 0 129,0 0-129,0 0-258,-16 6-129,16-6-129,0 0 0,0 0 0,0 0-129,0 0-129,0 0-645,0 0-516,0 0 0</inkml:trace>
  <inkml:trace contextRef="#ctx0" brushRef="#br1" timeOffset="1">-414 629 2322,'-18'1'2709,"18"-1"-129,0 0-258,0 0-258,0 0-258,0 0-258,0 0-258,0 0-258,-21-4 0,21 4-258,0 0 0,0 0 0,0 0-258,0 0 258,-21-10-258,21 10 0,0 0-129,0 0 0,0 0 129,-19-5-258,19 5 0,0 0 0,0 0 0,0 0 0,0 0-129,0 0 0,0 0 0,0 0 0,0 0-129,0 0 0,0 0 0,0 0 129,0 0-129,0 0 0,0 0 0,0 0 0,0 0 129,0 0-129,0 0 0,0 0 129,-17-5-129,17 5 0,0 0 129,0 0-129,0 0 0,0 0 129,0 0-129,0 0 0,0 0 0,0 0 129,0 0-129,0 0 0,0 0 0,0 0 0,0 0 0,0 0 0,0 0 0,0 0 0,0 0 129,14-4-129,-14 4 0,0 0 0,22-3 0,-22 3 129,21-3-129,-21 3 0,21-1 0,-21 1 0,19-1 0,-19 1 0,18-3 0,-18 3 129,0 0-258,24 0 258,-24 0-129,0 0 0,22-3-129,-22 3 129,0 0 0,26 0 0,-26 0 0,21 0 0,-21 0 0,19 3 0,-19-3 0,17 1 129,-17-1-129,0 0 0,23 7 0,-23-7 0,0 0 0,19 4 0,-19-4 0,0 0 0,22 6-129,-22-6 129,0 0 0,24 10 0,-24-10 0,18 10 129,-18-10-258,21 10 129,-21-10 0,19 12 0,-19-12 0,18 14 0,-18-14 0,16 14 0,-16-14 0,12 18 0,-12-18 0,16 18 0,-4-8 129,-6 0-129,2 2 0,0 0 0,2-2 0,-4 2 129,2-1-129,-6 2-129,-1 0 129,4 0 0,-2-1 0,-3 3 0,0-2 0,3 1 0,-1-1 0,-2 1 0,0-3 0,0 1 0,0 0 0,0-1 0,0-11 0,0 20 0,0-10 0,0 0 0,0 0 0,0-10 0,0 20 0,0-10 0,0-10 0,0 20 0,0-20 0,-2 18 0,2-18 0,-4 18 0,-4-8 0,8-10 0,-7 20 129,7-20-129,-9 18 129,9-18-129,-7 22 129,6-9-129,1-1 129,-2 2-129,0-1 0,-1 1 0,2 0 0,-1 3 0,-1-5 0,0 1 129,-1 0-129,3-1 0,-2 0 0,-1 2 0,0-2 0,2-2 0,2 0 0,0 1 0,-2 1 0,2 1 0,0-1 0,0 1 0,0 1 0,0 0 0,0 2-129,0-1 129,2-1 0,0-1 129,1 1-129,-2 0 0,-1-2-129,0 0 129,0-12 0,2 19 0,-2-19 0,2 15 0,-2-15 0,4 13 0,-4-13 0,7 11-129,-7-11 129,6 10 0,-6-10 0,0 0 0,21 13 0,-21-13 129,0 0-129,24 11 0,-24-11 0,22 4 0,-22-4 0,21 4 129,-21-4-129,29 2 0,-29-2 0,29 0 129,-29 0-129,29 0 0,-29 0 0,24 0 0,-24 0 0,20-2 0,-20 2 0,0 0 0,24-6 0,-24 6 0,0 0 0,23-5 0,-23 5 0,0 0 0,18-5 0,-18 5 0,0 0 0,0 0 0,0 0 0,19-7 0,-19 7 0,0 0 0,0 0 0,0 0 0,0 0 0,0 0 0,0 0 0,0 0 0,17-5 0,-17 5 0,0 0-129,0 0 129,0 0 0,0 0 0,0 0 0,0 0 0,0 0 0,0 0 0,0 0 0,0 0 0,0 0 0,0 0 0,0 0 0,0 0 0,0 0 0,0 0 0,0 0 0,0 0 0,0 0 0,0 0 0,0 0 0,0 0 0,0 0 0,0 0 0,0 0 0,0 0 0,0 0 0,-3 5 0,3-5 0,0 0 0,0 0 0,-19 6 0,19-6 0,0 0 0,-18 6 0,18-6 0,0 0 0,-22 5 0,22-5 129,0 0-129,-18 6 0,18-6 0,0 0 0,-21 2 0,21-2 0,0 0 0,-17 6 0,17-6 0,0 0 0,-18 9 0,18-9 0,0 0 0,-19 7 0,19-7 0,-16 10 0,16-10 0,0 0 0,-27 13 0,27-13 0,-19 12 0,19-12 0,-20 11 0,20-11-129,-16 10 129,16-10 129,-20 13-129,20-13-129,-12 10 129,12-10 0,-16 10 0,16-10 0,-12 14 0,12-14 0,-10 15 0,10-15 0,-8 19 0,2-9 258,6-10-258,-5 17 258,0-6-258,5-11 258,-6 17-129,6-17 0,-2 17 0,2-17-129,0 20 0,0-10 0,0 1 0,0 0 0,0-1 0,0 2 0,0 0 0,0-2 0,0 1 0,0 1 0,0-2 0,0 1 0,-2 2 0,2-3 0,0 0 0,0 3 0,0-1 0,0-1 0,0 2 0,0 1 0,0-1 129,0 2-129,2 0 0,-2-1-129,2 0 129,1 1 0,-2 1 0,3 0 0,-4-1 0,3 1 0,0 1 0,-1 0 0,1-2 0,0 1 0,-1-2 0,1 0 0,-2-1 0,1-2 0,0-1 0,-1 2 0,-1 0 0,3-2 0,-3 1 0,2 0 0,-2-1 0,2 0 0,-1 1 0,-1-2 0,3 3 0,-3-1 0,0 1 0,2-2 0,-2-10 0,0 20 0,0-9 129,0-11-258,0 16 258,0-16-129,0 16 0,0-16 0,-5 18-129,5-18 129,-3 17 0,3-7 0,-2 1 0,2-11 0,-3 19 0,3-8 0,0-11 129,-1 19-129,1-19 129,-2 14-129,2-14 0,-3 11 0,3-11 0,-3 11 0,3-11 0,-5 14 0,5-14 0,-7 12 0,7-12 0,-8 16 0,8-16 0,-12 16 0,12-16 129,-12 14-129,12-14 0,-12 12 0,12-12 129,-12 10-129,12-10 129,0 0-129,-22 11 129,22-11-129,-21 9 129,21-9-129,-30 4 0,30-4 129,-32 4-129,11-1 0,2 0 0,-4-2 0,3 0 0,-3 0 129,1 0-129,3 1 0,1-2 0,-1 1 0,19-1 0,-27 0 129,27 0-129,0 0 0,-24 0 0,24 0 0,0 0 0,0 0 0,0 0 0,0 0 0,0 0 0,-18 0 0,18 0 0,0 0 0,0 0 0,0 0 0,0 0-129,0 0 0,0 0-129,0 0 0,0 0-258,10 1-129,-10-1-387,0 0-1032,17 11-2322,-17-11 129,21 5-387,-21-5 0</inkml:trace>
</inkml:ink>
</file>

<file path=ppt/ink/ink1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01:18.857"/>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 54,'0'0,"0"0,0 0,73 0,1 0,73 0,-110 0,37 0,36 0,0 0,-36 0,110 0,111 0,-185 0,37 0,-73 0,-37 0,36 0,1-37,-37 37,36 0,1 0,-37 0,73 0,-73 0,37 0,36 0,-110 0,37 0</inkml:trace>
</inkml:ink>
</file>

<file path=ppt/ink/ink1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01:22.37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 17,'0'0,"0"0,37 0,-1 0,1 0,110 0,-36 0,36 0,-110 0,73 0,-73 0,74 0,-38 0,38 0,-75 0,148 0,-110 0,0 36,-37-36,-1 0,75 0,-111 0,37 0,-37 0,36 0,-36 0,37 0,0 0,0 0,0 0,-37 0,36 0,-36 0,37 0,-37 0,37 0,0 0,-37 0,37 0</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03:18.28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1,'37'0,"-37"0,73 0,-36 0,0 0,0 0,36 0,1 0,-37 0,0 37,-37-37,36 0,1 0,-37 0,37 0,0 0,0 0,-37 0,36 0,38 0,-74 0,37 0,37 0,-74 0,73 0,-36 0,0 37,0-37,-1 0,-36 0,37 0,0 0,0 0,0 0,36 0,-73 0,74 0,-37 0,0 0,-1 0,1 0,0 0,37 0,-38 0,-36 0,74 0,-74 0,110 0,-36 0,-37 0,-37 0,37 0,0 0,-1 0,38 0,-74 0,37 0,0 0,-1 0,-36 0,74 0,-37 0,0 0,-37 0,36 0,-36 0,37 0,0 0,0-37,-37 37,37 0,0 0,-37 0,0-37,36 37,1 0,0 0,0 0,-37 0</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05:57.422"/>
    </inkml:context>
    <inkml:brush xml:id="br0">
      <inkml:brushProperty name="width" value="0.26667" units="cm"/>
      <inkml:brushProperty name="height" value="0.53333" units="cm"/>
      <inkml:brushProperty name="color" value="#FFA94B"/>
      <inkml:brushProperty name="tip" value="rectangle"/>
      <inkml:brushProperty name="rasterOp" value="maskPen"/>
      <inkml:brushProperty name="fitToCurve" value="1"/>
    </inkml:brush>
  </inkml:definitions>
  <inkml:trace contextRef="#ctx0" brushRef="#br0">0 1,'0'0,"14"0,-1 0,-13 0,26 0,-13 0,1 0,-1 0,0 0,0 0,1 0,-14 0,26 0,-26 0,13 0,-13 0,27 0,-27 0,26 0,-13 0,1 0,-14 0,26 0,40 0,-13 0,-13 0,-27 0,14 0,-1 0,-13 0,14 0,12 0,1 0,0 0,-27 0,40 0,-40 0,40 0,-13 0,-1 0,-12 0,-14 0,0 0,40 0,-39 0,-1 0,0 0,27 0,13 0,-40 0,40 13,-40-13,27 0,-14 0,14 0,-27 0,13 14,1-14,-1 0,-12 0,25 0,-25 0,25 0,-26 0,14 0,-14 0,53 13,-26-13,0 0,-14 0,-13 0,14 0,13 0,-1 0,1 0,-27 0,0 0,1 0,-1 0,26 0,-25 0,25 0,-25 0,12 0,-13 0,14 0,-1 0,14-13,-14 13,-12 0,25 0,-25 0,25 0,-26 0,14 0,-1 0,1 0,-1 0,-12 0,12 0,0 0,14 0,-27 0,14 0,-1 0,1 0,-14 0,27 0,-14 0,14 0,-14 0,-13 0,14 0,-1 0,1 0,-1 0,1 0,26 0,-27 0,-13 0,40 0,-13 0,-27 0,27 0,-14 0,14 0,-27 0,27 0,13 13,-27-13,14 0,-27 0,27 0,-27 0,27 0,-14 13,14-13,-27 0,40 0,-26 0,12 0,1 0,-27 0,27 0,-27 0,14 0,12 0,-26 0,40 0,-39 0,39 0,-40 0,26 0,-25 0,25 0,-12 0,13 0,12 0,-38 0,25 0,-25 0,39 0,-14 0,-26 0,27 0,-27 0,53 0,1 0,-54 0,0 0,27 0,13 0,-27 0,-13 0,1 0,12 0,-13 0,27 0,0 0,-27 0,53 0,-39 0,12 0,-39 0,27 0,-1 0,14 0,-27 0,27 0,-27 0,27 0,-14 0,14 0,26 0,-53 0,40 0,-26 0,25 0,-38 0,39 0,-27 0,1 0,-1 0,-13 0,14 0,12 0,1 0,13 0,-13 0,-14 0,27 0,-40 0,40 0,-26 0,26 0,-1 0,-38 0,39 0,-27 0,27 0,-40 0,40 0,-26 0,-1 0,-13 0,14 0,12 0,14 0,13 0,-52 0,39 0,-40 0,40 0,13 0,-53 0,40 0,-40 0,40 0,-26 0,26 0,-40 0,40 0,-27 0,14 0,0 0,12 0,-38 0,39 0,0 0,13 0,-40 0,1 0,39 0,-53 0,66 0,-65 0,52 0,-13 0,-14 0,14 0,-26 0,-1 0,14 0,-27 0,66 0,-26 0,-26 0,26 0,-27 0,14 0,-14 0,1 0,39 0,-13 0,-27 0,40 0,-39 0,26 0,-27 0,27 0,-26 0,26 0,26 0,-66 0,67 0,-67 0,53 0,-40 0,1 0,-14 0,40 13,-27-13,14 0,0 0,13 0,-40 0,40 0,-40 0,40 0,13 0,-53 0,40 0,-39 0,38 0,-25 0,26 0,-40 0,40 0,-27 0,14 0,13 0,-26 0,25 0,-25 0,13 0,-14 0,27 0,-27 0,27 14,-39-14,38 0,-25 0,26 0,0 0,-40 0,40 0,-27 13,27-13,-26 0,-1 0,1 13,26-13,-40 0,40 0,-40 0,40 0,-13 0,-1 0,-12 0,-14 0,27 0,-1 0,1 0,-27 0,27 0,-27 0,27 0,-14 0,-12 0,-1 0,26 0,-25 0,25 0,-39 0,14 0,-14 0,13 0,0 0,-13 0,13 0,-13 0,14 0,-14 0,13 0,0 0</inkml:trace>
</inkml:ink>
</file>

<file path=ppt/ink/ink1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4:59.308"/>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0 17,'0'0,"0"0,13 0,0 0,1 0,-1 0,0 0,0 0,27 0,-27 0,40 0,0 0,-26 0,25 0,-38 0,12 0,1 0,12 0,-25 0,25 0,27 0,-52 0,25 0,-25 0,25 0,-26 0,27 0,-13 0,25 0,-38 0,39 0,-14 0,1 0,-14 0,14 0,0 0,-27 0,40 0,-27 0,-12 0,-1 0,13 0,-12 0,25 0,-25 0,12 0,-13 0,14 0,-14 0,40 0,0 0,-40 0,27 0,-27 0,27 0,-14 0,27 0,-40 0,0 0,1 0,12 0,1 0,-1 0,-13 0,27 0,-27 0,40 0,-26 0,25 0,1 0,-39 0,38 0,-25 0,26 0,0 0,-40 0,53 0,-39 0,26 0,-27 0,27 0,-27 0,41 0,-41 0,40 0,-53 0,53 0,1 0,-41 0,27 0,-40 0,40 0,-26 0,-1 0,14 0,-27 0,27 0,-1 0,-12 0,-1 0,-26 0,14 0,12 0,-26 0,26 0,-26-13,27 13,-14 0,0 0,1 0,12 0,-26 0,26 0,-26 0,14 0,-14 0,26 0,-13 0,1 0,12 0,-13 0,1 0,12 0,-26 0,13 0,0 0,1 0,-14 0,13 0,-13 0,13 0,0 0,-13 0,14 0,25 0,-39 0,14 0,-14 0,13 0,-13 0,13 0,0 0,-13 0</inkml:trace>
</inkml:ink>
</file>

<file path=ppt/ink/ink1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02.673"/>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-1 12,'0'0,"13"0,13 0,-12 0,12 0,-13 0,14 0,-27 0,13 0,40 14,-53-14,53 0,-40 0,0 0,14 0,-1 0,-13 0,40 0,14 0,-54 0,40 0,-27 0,14 0,-14 0,14 0,0 0,13 0,-40 0,40 0,0 0,-27 0,27 0,-40 0,40 0,-40 0,54 0,-15 0,-38 0,39 0,-27 0,27 0,-13 0,26 0,-53 0,52 0,-38 0,26 0,13 0,0 0,0 0,-40 0,1 0,-14 0,14 0,12 0,14 0,0 0,-26 0,39 0,-40 0,40 0,-52 0,52 0,-40 0,40 0,-52 0,12 0,14 0,-14 0,40 0,-52 0,38 0,28 0,-67 0,13 0,-12-14,25 14,1 0,0 0,-27 0,0 0,-13 0,13 0,-13 0,0 0,14 0,-1 0</inkml:trace>
</inkml:ink>
</file>

<file path=ppt/ink/ink1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05.363"/>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0 71,'0'0,"0"0,14 0,12-13,-13 13,1 0,38 0,-38 0,39 0,-27 0,27 0,-13 0,-14 0,27 0,-40 0,53-13,-39 13,26-13,-53 13,40 0,-27 0,53-13,-26 13,-1 0,-26 0,14 0,-14 0,40-14,-40 14,40 0,-13 0,-27 0,27 0,-14 0,14 0,-27 0,27 0,-14 0,41 0,-54 0,53 14,-53-14,40 0,-53 13,26-13,-12 0,-1 0,-13 0,0 0,0 0</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08.148"/>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-1 1,'0'0,"13"0,0 0,-13 0,13 0,27 0,-27 0,0 0,14 0,13 0,-27 0,40 0,-14 0,-25 0,52 0,-53 0,39 0,-26 0,27 0,-26 0,26 0,-14 0,-25 0,39 0,-27 0,14 0,-1 0,14 0,-40 0,40 0,-39 0,39 0,-27 0,27 0,0 0,-40 0,39 0,14 0,-53 0,1 0,25 0,-25 0,12 0,-13 0,14 0,12 0,-12 0,-27 0,0 0,13 0,0 0,-13 0,13 0,-13 0,14 0,-14 0,26 0,-26 0,13 0,-13 0,0 0</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13.548"/>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1310 53,'-27'0,"14"0,0 0,0 0,-14 0,14 0,0 0,-14 0,-12 0,25 0,-25 13,12-13,27 0,-13 0,-14 0,27 0,-26 0,0 0,26 0,-14 0,1 0,0 0,13 0,-13 0,13 13,-27-13,27 0,-13 0,13 0,-27 0,27 0,-13 0,0 0,0 0,-14 0,27 0,-13 0,0 0,0 0,13 0,-14 0,1 0,0 0,-13 0,26 0,-27 0,14 0,-14 0,14 0,0-13,13 13,-27 0,14 0,0 0,0 0,13 0,-13 0,-1 0,1 0,13 0,-13-13,13 13,-27 0,27 0,-13 0,13 0,-13 0,13 0,0 0,-13 0,-1 0,14 0,-13 0,0 0,0 0,13-13,-13 13,13 0,-27 0,27 0,-13 0,13 0,-27-14,14 14,0 0,13 0,-13 0,13 0,-27 0,27 0,-13 0,0-13,0 13,-14 0,1 0,12 0,1 0,13 0,-26 0,26 0,-13 0,13 0,-14 0,14-13,-13 13,13 0</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9.23077" units="1/cm"/>
          <inkml:channelProperty channel="Y" name="resolution" value="50" units="1/cm"/>
        </inkml:channelProperties>
      </inkml:inkSource>
      <inkml:timestamp xml:id="ts0" timeString="2012-11-14T14:15:56.445"/>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15.443"/>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0 71,'13'0,"0"-13,1 13,-14 0,13 0,0 0,-13-13,26 13,-12 0,-1 0,0 0,0-13,1 13,12-13,-13 13,1 0,-1 0,0 0,0 0,0 0,1 0,12 0,-26 0,13-14,-13 14,14 0,-14 0,13 0,0 0,-13 0,13 0,0 0,1 0,-1 0,-13 0,13 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08511" units="1/cm"/>
          <inkml:channelProperty channel="Y" name="resolution" value="65.45454" units="1/cm"/>
          <inkml:channelProperty channel="T" name="resolution" value="1" units="1/dev"/>
        </inkml:channelProperties>
      </inkml:inkSource>
      <inkml:timestamp xml:id="ts0" timeString="2014-12-06T12:56:53.726"/>
    </inkml:context>
    <inkml:brush xml:id="br0">
      <inkml:brushProperty name="width" value="0.33333" units="cm"/>
      <inkml:brushProperty name="height" value="0.66667" units="cm"/>
      <inkml:brushProperty name="color" value="#00FF00"/>
      <inkml:brushProperty name="tip" value="rectangle"/>
      <inkml:brushProperty name="rasterOp" value="maskPen"/>
      <inkml:brushProperty name="fitToCurve" value="1"/>
    </inkml:brush>
  </inkml:definitions>
  <inkml:trace contextRef="#ctx0" brushRef="#br0">1270-1 0,'0'17'234,"0"17"-218,0-17 0,0 18-1,0-1-15,0 0 16,0 35 0,0-18-1,0-33 1,0 16-1,0 0-15,0-17 16,0 35 0,0-18-1,0-17 1,0 18-16,0-18 16,0 0-1,0 0 1,0 0-1,0 1 1,0-1 15,17-17-15,-17 17 0,0 17-16,17 1 15,-17-1 1,0 17-1,0-33 1,0 16 0,0-17-16,0 34 15,0 18 1,0 0 0,17-35-1,-17 18-15,0-1 16,0-17-1,0 18 1,17-1 0,-17-16-1,18-1 1,-18 0-16,17-16 16,-17 16-1,17 0 1,-17 0-1,17 18-15,0 17 16,-17-18 0,17-17-1,-17 1 1,0-1-16,0-17 16,0 18-1,0-18 1,18 17-1,-18 0 1,0-16-16,0 16 16,0 0-1,0 1 1,0 16 0,17-17-16,-17-17 15,17 17 1,-17-17-1,0 0 17,0 0-17,17 0-15,-17 1 16,0 16 0,17-17-1,-17 17 1,0 18-16,0-35 15,0 35 1,0-1 0,0-17-1,0 1 1,0-18-16,0 17 16,0 1-1,0-18 1,0 0-1,0 0 1,0 0 15,0 35-15,-17-35 0,17 34-1,0-16-15,0-1 31,0-17 1,0 0-32,0 0 31,0 1 0,0-1-31,-17 0 31,17 0-31,0 0 16,0 0 15,0 1-15,0-1 0,0 0 15,0 0 0,-17-17 188,0 0-188,-1 0 47,1 0-47,0 69-31,17-18 16,17-16 0,-17-1-1,17 0-15,-17 18 16,0-1 0,0 35-1,0-17 1,18-35-16,-18 17 15,0 1 1,0-35 0,0 0-1,0 0 1,0 1 0,0-1 15,17 0-16,-17 0-15,0 17 16,0 1 15,0-18-15,0 0 15,0 0-31,0 0 16,0 0 15,0 1-15,0-1-1,0 0 1,0 0 15,0 0-15,0 0-1,0 18 1,0-18 0,0 17 15,0 1-15,0-1 15,0-17-16,0 17-15,0 1 16,-17-18 0,17 0-1,0 17 1,0-16 0,-18 16-16,1 17 15,0-16 1,17-1-1,-17 0 1,17-17-16,-17 18 31,17-18-15,0 0-16,0 17 31,-17-34-31,17 35 16,0-18-1,-18-17 1,18 34 0,-17-17-16,17 1 15,0-1 1,0 17 0,0-17-1,0 0 16,0 1-15,0-1 0,-17 0-1,17 0-15,0 0 16,-17-17 0,0 0 265,0 0-234,-1 35-32,18-1 1,-17 35 0,17-18-1,-17 35-15,0 17 16,17-17-1,-17-18 1,17-16 0,0-18-1,-17 0-15,17 1 16,0-1 0,0 0-1,-17-16 1,17-1-16,0 17 31,0-17-15,0 17-1,0-16 1,0 16 0,0-17-16,0 0 31,-18 0-16,18 1-15,-17-1 32,17 0-17,-17-17 1,17 17 0,0 0-16,0 0 15,0 1 1,-17-1-1,17 0 1,-17 17 0,17 1-16,-17-18 15,17 17 1,0-17 0,0 0-1,-18 18-15,18-18 16,-17 0-1,0 0 1,0 0 0,0 1 15,17-1-15,-17-17-1,17 17 1,0 0 15,-18 0-15,18 0 15,-17-1-31,17 2 31,0-1-15,0 0-1,0 0 1,0 0 0,-17-17 15,17 17-31,-17 1 31,17-1-31,-17-17 16,17 17-1,0 0 1,0 17 0,-17-34 46,-1 0 157,18 18-203,-34 33-16,34 1 15,0-18 1,0 17-1,0-16 1,0-1-16,0 18 16,0-18-1,0-17 1,0 17 0,-17-17-1,0 18 1,17-1-1,0-17 1,0 18 0,0-18-16,0 17 15,0-17 1,-17 0 0,17 1-1,0-1 1,-18-17 46,18 17-62,-17 0 32,17 0-17,-17-17 1,17 17-1,-17 1 1,0-18 15,17 17-15,0 0-16,-17 0 16,17 0-1,-18 0 1,18 1-1,-17-18 1,0 17 62,17 0-62,-17-17-1,17 17 1,0 0 0,0 0 31,-17-17-32,0 0-15,17 18 16,-17-1 15,-1-17 0,1 17-31,17 0 32,0 0-17,0 0 16,0 0-31,0 1 47,0-1-15,-17 0-32,0 0 31,17 0-16,0 0 17,-17 1-17,17-1 17,-17-17-1,17 17 0,-18 0-15,18 0 15,0 0-15,-17-17-1,0 0-15,17 18 31,-17-1-31,17 0 16,-17-17 0,0 17-1,17 0 1,0 0 15,-18 1-15,18-1-16,-17-17 15,17 34 1,-17 0 0,0-16-1,0 16 1,17-17 0,-17-17-16,17 17 31,-18 0 0,18 1-31,0-1 47,0 0-16,0 0 0,0 0 1,0 0-17,0 0 126,-17-17-110,17 18-15,-17-18 46,17 17-30,0 0-17,-17-17 1,17 17-1,-17-17 1,17 17 0,-17 0-1,-1 18 1,1-1 0,17-17-1,-34 18-15,34-1 16,0-17 31,0 0-32,-17-17 32</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08511" units="1/cm"/>
          <inkml:channelProperty channel="Y" name="resolution" value="65.45454" units="1/cm"/>
          <inkml:channelProperty channel="T" name="resolution" value="1" units="1/dev"/>
        </inkml:channelProperties>
      </inkml:inkSource>
      <inkml:timestamp xml:id="ts0" timeString="2014-12-06T12:56:58.292"/>
    </inkml:context>
    <inkml:brush xml:id="br0">
      <inkml:brushProperty name="width" value="0.33333" units="cm"/>
      <inkml:brushProperty name="height" value="0.66667" units="cm"/>
      <inkml:brushProperty name="color" value="#00FF00"/>
      <inkml:brushProperty name="tip" value="rectangle"/>
      <inkml:brushProperty name="rasterOp" value="maskPen"/>
      <inkml:brushProperty name="fitToCurve" value="1"/>
    </inkml:brush>
  </inkml:definitions>
  <inkml:trace contextRef="#ctx0" brushRef="#br0">1201 54 0,'18'0'32,"-36"0"124,1 0-141,0 0 32,0-17-31,0 17 0,0 0-1,-1 0 1,1 0-1,0 0 1,0 0-16,0 0 31,0 0-15,-18 0 0,1 0-16,17 0 15,-17 0 1,-1 0-1,18-18 1,-17 18 0,17 0-16,-1 0 15,1 0 1,0 0 0,0 0-1,-17 0-15,34-17 16,-18 17-1,-16 0 1,17 0 0,-17 0-1,-1 0 1,1 0-16,0 0 16,-1 0 15,18 0-16,0 0-15,-17 0 16,17 0 0,-1 0-1,-16 17-15,17-17 32,0 0-17,0 0 16,-1 0 1,1 0-17,0 0 63,0 0-46,0 0-17,0 0 1,-1 0 0,1 0 93,0 0 16,0 0-109,0 0 46,0 0-31,-1 0 297,1 0-296,0 0-17</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08511" units="1/cm"/>
          <inkml:channelProperty channel="Y" name="resolution" value="65.45454" units="1/cm"/>
          <inkml:channelProperty channel="T" name="resolution" value="1" units="1/dev"/>
        </inkml:channelProperties>
      </inkml:inkSource>
      <inkml:timestamp xml:id="ts0" timeString="2014-12-06T12:57:14.852"/>
    </inkml:context>
    <inkml:brush xml:id="br0">
      <inkml:brushProperty name="width" value="0.33333" units="cm"/>
      <inkml:brushProperty name="height" value="0.66667" units="cm"/>
      <inkml:brushProperty name="color" value="#00FFFF"/>
      <inkml:brushProperty name="tip" value="rectangle"/>
      <inkml:brushProperty name="rasterOp" value="maskPen"/>
      <inkml:brushProperty name="fitToCurve" value="1"/>
    </inkml:brush>
  </inkml:definitions>
  <inkml:trace contextRef="#ctx0" brushRef="#br0">2465 0 0,'17'0'32,"1"0"-1,-18 17 16,0 0 31,-18 1-47,18-1-15,-17-17-16,-17 0 15,0 17 17,-1 0-17,35 0 1,-17-17-1,0 0-15,17 17 32,-17 0-17,0 1 1,-1-18-16,18 17 16,-17 17-1,0-17 1,-17 18-1,17-1 1,0 0-16,-1-17 16,1 18-1,0-18 1,17 0 0,-17 0-16,17 0 15,-17-17 1,0 18-1,17-1 1,0 0 0,-18 0-16,1 0 15,0 0 1,17 1 0,-17 16-1,0-17-15,0 17 16,-18 18-1,1-1 1,17-16 0,-18 16-16,1-17 15,-17 18 1,-1-1 0,1 18-1,-1 0 1,1-35-16,-1 18 15,18-18 1,0 0 0,34-17-1,-35 1 1,1-1-16,17 17 16,0-17-1,-18 0 1,35 0-1,-17 18 1,0-1-16,17-17 16,-17 18-1,17-18 1,0 17 0,-17 18-16,17-1 15,-18 1 1,18-18-1,-17 0 1,0 1 0,17 16-16,-17 1 15,17-1 1,-17-34 0,17 0-1,-17 0-15,-18-17 31,18 0 173,0 0-111,0 0-77,0 0-16,-1 18 16,1-1-16,0 0 15,17 0 1,0 0-1,-17 18 17,17-18-32,-17 0 15,0 17 1,0 1 0,17-18-1,-18 17-15,1 0 16,0-16-1,0-1 1,0 17 0,0 0-16,-1-16 15,1 16 1,0-17 0,17 0-1,0 0 1,-17-17-1,17 18-15,-17-18 16,0 17 0,17 0-1,0 0 1,-18-17 0,1 17 15,17 0-16,0 18 1,-17-18 0,17 0 15,0 0-15,0 0-1,-17 0 16,0-17-15,17 18 0,-17-18-1,-1 0-15,18 17 16,-17-17 15,17 17-15,-17-17-1,17 17 32,-17 0-15,0 0-17,0-17 1,17 18 15,-18-18-15,18 17 31,-17-17-32,17 17 16,-17 0-15,17 0-16,-17-17 16,0 17-1,17 1 1,0-1 31,-17-17-32,17 17 1,-18-17 0,18 17-16,-17 0 31,0 0-15,0-17-1,17 18-15,0-1 16,-17 0-1,0-17 1,17 34 0,-17-17-16,-1 1 15,18-1 1,-17 0 0,0 17-1,17 0 1,0-16-16,0 16 15,0 0 1,-17-17 0,17 1-1,0-1 1,0 0 0,0 17-1,-17-34 1,17 17-1,0 1 1,0-1 15,0 0-15,0 0 0,0 0-1,0 18 1,0-18 15,0 0 0,0 0 1,0 0-17,0 0 48,17-17 15,-34 0 297,0 0-375,34 18 15,0-18 1,-17 17 0,17 0-1,-17 17-15,0 18 16,0-18 0,0 17-1,0 18 1,0-35-1,0 18-15,0-1 16,0-33 0,0 16-1,0-17 1,0 17-16,0 1 16,0-18-1,0 0 1,0 0-1,0 0 1,0 1 0,0-1-1,0 17 17,0-17-32,0 18 15,0-1 1,0-17-1,0 17 1,-17-17 0,17 18-1,0-1-15,0-17 16,0 0 0,0 1-1,0-1 1,0 17-16,0-17 31,0 0-15,-17 1-1,17-1-15,0 17 16,0-17 0,0 18-1,0-18 1,0 0-1,0 17-15,0-17 32,0 18-17,0-1 1,0-17 0,0 0 15,0 1-16,0-1 17,0 0-1,0 0 16,0 0-16,0 0-15,0 0-1,0 1-15,17-1 16,-17 0 15,0 0-15,0 0-1,0 0 48,0 1 62,-17-18 1906,0 0-2015,17 17 31,0 0-32,0 0 1,0 0 0,0 0-1,0 1 1,0-1-1,0 0 1,0 17 0,0 1-1,0-18-15,0 17 16,-18 0 0,1 1-1,17-18 1,-17-17-1,17 34 1,-17-17 0,17 1-1,0-1-15,0 0 32,0 0-1,0 0-16,0 0 17,0 0-17,0 1 1,0-1 0,0 0-1,0 0 1,0 17-1,0 1 1,0-1 0,0 0 15,0-16-15,0 16-16,0-17 15,0 17 16,0-16-15,0 33 0,0 1-1,-17-18-15,17 0 16,0 1 0,-17-18-1,17 34 1,0 1-16,-18-18 15,18-17 1,0 17 0,-17 1-1,17-1 1,0-17 0,0 18-1,0-18 1,0 17-16,0 0 15,0 1 1,0-1 0,0-17-1,0 18 1,0-1-16,0-17 16,0 35-1,0 16 1,-17 1-1,17-18 1,0 18-16,0-18 16,0-33-1,0 16 1,0-17 0,0 0-1,0 0 1,0 1-1,0-1 1,17 0 0,0 0-16,1 17 15,-18-16 1,0-1 0,17 0 15,-17 0-16,17 0 17,-17 0-17,0 1 1,0-1 15,0 0-15,0 0-1,0 0 1,0 0 0,0 0-1,0 1 1,17-18-16,-17 17 16,0 0-1,0 0 1,0 0 15,0 0-31,17-17 47,-17 18 375,-34 33-391,17-34-15,-18 52-16,35-35 15,0 18 1,0-35 0,0 52-16,0-1 15,18 1 1,-18-18-1,0-16 1,17 16 0,-17-34-1,0 18-15,0-1 16,0-17 0,0 17-1,0-16 1,0 16-16,-17 0 15,17-17 1,0 18 0,0-18-1,-18 0-15,18 0 16,0 0 15,0 1 0,0-1-31,0 0 16,0 17 15,0-17-15,0 18-16,0 16 16,0-34-1,18 18 1,-18-1-1,0-17 1,0 52 0,17-1-16,-17 1 15,0-17 1,0-1 0,0 1-16,0-35 15,-17 17 1,17 0-1,0-16 1,0 33 0,0 0-1,0-33-15,0 16 16,17 0 0,-17-17 15,0 1-31,0 16 31,17 0-15,-17 1-1,17-1-15,-17 0 16,17-34 0,-17 17-1,17 1 1,-17-1-1,0 0 17,0 0-17,-34 0 423</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08511" units="1/cm"/>
          <inkml:channelProperty channel="Y" name="resolution" value="65.45454" units="1/cm"/>
          <inkml:channelProperty channel="T" name="resolution" value="1" units="1/dev"/>
        </inkml:channelProperties>
      </inkml:inkSource>
      <inkml:timestamp xml:id="ts0" timeString="2014-12-06T12:57:27.728"/>
    </inkml:context>
    <inkml:brush xml:id="br0">
      <inkml:brushProperty name="width" value="0.33333" units="cm"/>
      <inkml:brushProperty name="height" value="0.66667" units="cm"/>
      <inkml:brushProperty name="color" value="#00FFFF"/>
      <inkml:brushProperty name="tip" value="rectangle"/>
      <inkml:brushProperty name="rasterOp" value="maskPen"/>
      <inkml:brushProperty name="fitToCurve" value="1"/>
    </inkml:brush>
  </inkml:definitions>
  <inkml:trace contextRef="#ctx0" brushRef="#br0">2248 68 0,'-17'0'235,"0"0"-220,0 0-15,-18 0 16,18 0 0,0 0-1,0 0 1,0 0-16,-18 0 47,18 0-32,-17 0 1,17 0 0,-18 0-1,-16 0 1,17 0 0,-1 0-16,18 0 15,0 0 1,0 0 15,0 0-15,-1 0 15,1 0-15,0 0-1,-17 0 1,17 0-16,-18 0 15,1 0 1,17-17 0,-17 17-1,-1 0 1,35-17-16,-34 17 16,17 0-1,-18 0 1,1 0-1,0 0-15,-18 0 16,35 0 0,0-17-1,0 17 1,-18 0-16,1-17 16,-17 17-1,-1 0 1,35 0-1,-17 0-15,16 0 32,1 17-17,0-17 1,0 17 0,-17-17-1,-1 0-15,35 17 16,-17-17-1,0 0 1,0 0 0,-17 0-1,16 0 17,1 0-17,17 17 1,-17-17-16,-17 0 15,17 0 1,-18 0 0,18 0-1,0 0 1,0 0-16,0 0 16,-1 0-1,-16 0 16,17 0-15,0 0 0,0 0-1,-1 0 1,1 0 0,0 0-1,0 0 16,0 0-15,0 0 0,-1 0-1,1 0 32,0 0-31,0 0 15,0 0 32,0 0 187,17 17-235,-17-17 204,-1 0-188,1 0-15,0 0 46,0 0-46,0 0 62,0 0 63,-1 0-126,18 18 173,0-1-173,-17-17 48,0 0-47,17-17 62,-17 17 15,0 0-61,0 0-1,-1 0 453,1 0-484,0 0 32,0 0-17</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08511" units="1/cm"/>
          <inkml:channelProperty channel="Y" name="resolution" value="65.45454" units="1/cm"/>
          <inkml:channelProperty channel="T" name="resolution" value="1" units="1/dev"/>
        </inkml:channelProperties>
      </inkml:inkSource>
      <inkml:timestamp xml:id="ts0" timeString="2014-12-07T07:46:00.902"/>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770CE9DF-C0BD-4550-A2AD-45E15FD44E02}" emma:medium="tactile" emma:mode="ink">
          <msink:context xmlns:msink="http://schemas.microsoft.com/ink/2010/main" type="inkDrawing" rotatedBoundingBox="20111,3571 25794,3669 25775,4754 20093,4656" hotPoints="25482,3418 25571,4385 20778,4822 20690,3855" semanticType="enclosure" shapeName="Rectangle"/>
        </emma:interpretation>
      </emma:emma>
    </inkml:annotationXML>
    <inkml:trace contextRef="#ctx0" brushRef="#br0">5641 264 0,'-24'0'110,"-24"0"-95,24-23 1,-24 23-16,-47-24 15,-1 0 1,24 0 0,-24 24-1,0 0 1,0 0-16,24 0 16,-47 0-1,23 0 1,-24 0-1,-48 0-15,72 0 16,-23 0 0,-1 0-1,24 0 1,24 0-16,-24 0 16,0 0-1,48 0 1,-24 0-1,-23 0 1,23 0-16,0 0 16,-48 0-1,24 0 1,-24 0 0,1 0-16,-1 0 15,0 0 1,24 0-1,0 0 1,0 24 0,48-24-1,-23 24-15,-1-24 16,0 0 0,24 0-1,-24 0 1,24 0-16,24 0 15,-24-24 1,24 24 0,0-24-1,-24 24 1,24 0-16,-24-24 16,1 24-1,23 0 1,-24 0-1,-24-24-15,24 24 16,0 0 0,-24 0-1,48 0 1,-24 0-16,-24 0 16,48 0-1,-72-24 1,1 24-1,47-24 1,0 24-16,0-24 16,24 24-1,-24-24 1,0 24 0,24-24-16,-24 24 15,0 0 1,24 0 15,0 0-15,0 0 15,-24 0-15,0 0 15,24 0-31,24 24 15,-23-24 1,-1 24 0,0-24-1,-24 24-15,0 24 16,0 0 0,24 0-1,0-24 1,0 23-16,0 1 15,0-24 1,0 24 0,24-24-1,0 0 1,0 0 0,0 0-1,0 0 48,0 0-32,0 0-15,0 0 15,0 0 0,0 0 0,0 0-15,24 0 0,0 0 15,0 0-16,0 0 17,-24 0-17,48 0 1,-24-24-16,0 24 16,24 0-1,0-1 1,0 1-1,-1 0-15,1-24 16,-24 0 0,48 24-1,24 0 1,-24 0-16,-24 0 31,0-24-31,24 24 16,-24-24-1,23 0 1,1 0 0,-48 0-16,24 0 15,0 0 1,-24 0 0,24 0-1,-24 0-15,24 0 16,-24 0-1,0 0 1,0 0 0,0 0-1,24 0-15,24 0 16,-24 0 0,-1 0-1,1 0 1,-24 0-16,24 0 15,-24 0 1,48 0 0,0 0-1,-48 0 1,24 0 0,-24 0-16,24 0 15,24 0 1,0-24-1,-1 24 1,1-24-16,24 24 16,0-24-1,-24 24 1,24-24 0,0 24-1,-1-24-15,1 24 16,-24 0-1,24 0 1,-24 0 0,-24 0-16,24 0 15,0-24 1,0 24 0,-1 0-1,25 0-15,-48 0 16,0 0-1,24 0 1,0 0 0,0 0-1,24 0 1,-24 0-16,-49 0 16,25 0-1,0 0 1,0 0-1,24 0-15,-24 0 16,-24 0 0,0 0-1,0 0 1,24 0 0,24 0-16,-48 0 15,24 0 1,-24 0-1,24 0 1,23 0-16,-23 0 16,0 0-1,0 0 1,-24 0 0,0 0-1,0 0-15,24 0 16,-24 0-1,0 0 1,24 0 0,-24 0-1,0 0-15,0 0 16,0 0 0,24 0-1,0 0 1,-48-24-16,47 24 15,-47-23 1,24 23 0,24 0-1,-48-24 1,24 24 0,0-24-16,0 24 15,-24-24 1,24 24-1,0 0 1,-24-24 62,0 0-62,24 24-1,-24-24 17,24 24-32,-24-24 15,0 0 17,0 0-1,0 0-31,0 0 62,0 0-62,0 0 16,-24 0 0,0-24-1,24 24 1,0 0 31,-24 24-32,24-24 1,0 0 15,-24-24-15,24 0-1,-24 1 1,24-1-16,0 24 16,0 0-1,-24 0 1,0 0 31,24 0 78,-24 24-110,24-24-15</inkml:trace>
  </inkml:traceGroup>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 0 129,'0'0'645,"0"0"129,0 0 0,0 0 0,0 0-258,0 0 129,0 0-129,0 0-258,-16 11-129,16-11-129,0 0 0,0 0 0,0 0-129,0 0-129,0 0-645,0 0-516,0 0 0</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6.26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-10-3 645,'0'0'903,"0"0"129,0 11 0,0-11 129,0 0-129,0 0 387,0 0-387,0 0-129,0 0 0,0 0-129,0 0-129,0 0 129,0 0-129,0 0-129,0 0 258,0 0-258,0 0 258,0 0-129,0 0 129,0 0-258,0 0 129,0 0-129,0 0-129,0 0-129,0 0 0,0 0 0,0 0 0,0 0 0,0 0-129,0 0 129,0 0 0,0 0 0,0 0 0,0 0 0,0 0 129,13 0-129,-13 0 0,0 0 0,0 0 0,29-5 0,-29 5-129,19-2 129,-19 2-129,21-3 129,-21 3-129,19 0 0,-19 0-129,0 0 258,24 0-129,-24 0-129,0 0 129,24 3-129,-24-3 129,21 3-129,-21-3 0,18 5 0,-18-5 129,0 0-129,25 6 0,-25-6 0,0 0 0,23 10 129,-23-10-129,0 0 0,20 15 129,-20-15-129,0 0 0,23 19 129,-23-19-129,18 14 0,-18-14 0,20 17 129,-20-17-129,21 18 0,-21-18 0,24 20 0,-24-20 129,27 20-129,-27-20 0,26 24 129,-26-24-129,21 21 129,-21-21 0,21 22-129,-21-22 129,11 20-129,-11-20 129,13 20-129,-13-20 0,9 23 129,-9-23-129,8 22 0,-8-22 129,8 23-129,-8-23 0,5 25 129,-5-25-129,2 26 0,-2-26 0,1 27 129,-1-27-129,2 26 0,-2-26 0,5 28 0,-5-28 0,6 28 0,-6-28 0,8 29 0,-8-29 0,6 33 0,-6-33 0,8 29 0,-8-29 0,7 28 0,-7-28 0,5 26 0,-4-7 0,-1-19 0,2 29 129,-2-5-258,0-7 258,0 3-129,0-2 129,0 2-258,0-20 258,-3 38-129,3-38 0,-8 31 0,4-14 0,4-17 0,-8 34 0,5-14 0,0 0 0,-3 0 129,1-1-258,2 1 129,1 0 0,-3 1 0,4 0 0,1-21 0,-2 35 0,2-35 0,-3 33 0,3-33 0,-3 28 0,3-28 0,-2 24 0,2-24 0,-3 31 0,3-31 0,-2 33 129,1-15-129,-1 3 0,-1-1 0,1 3 0,1-5 0,1 6-129,-2-1 129,-3-1 0,5 2 0,-1-4 0,-1 4 0,-1-3 0,1 1 0,1 0 0,1-4 0,-2-1 0,-1 0 0,1 2 0,2-19 0,0 29 0,0-29 129,0 30-129,0-30 0,0 26 0,0-26 0,0 23 0,0-23 0,0 27 0,0-27 129,0 26-129,0-26 0,0 26 0,0-26 0,0 30 0,0-13 0,0-17 129,0 32-129,0-32 129,0 33-129,2-13 129,4-2-129,-1 4 129,-2 0-129,5-1 0,-1 4-129,-1-2 129,-1 1 0,1-4 0,-1 0 129,-5-20-258,10 32 258,-10-32-129,6 27 0,-6-27 0,10 28 0,-10-28 0,9 30 0,-9-30 0,11 25 0,-11-25 0,15 23 0,-15-23 129,13 21-129,-13-21 0,17 18 0,-17-18 0,23 19 0,-23-19 0,17 17 0,-17-17 0,24 15 0,-24-15 0,24 17 0,-24-17 0,24 10 0,-24-10 0,27 9 0,-27-9 0,28 6 129,-28-6-129,28 0 129,-28 0-129,28 0 0,-28 0 129,28-1-129,-28 1 0,24-8 0,-24 8 0,20-6 0,-20 6 0,17-7 0,-17 7 0,0 0 0,21-4 0,-21 4 0,0 0 0,18-6 0,-18 6 0,0 0 0,0 0 0,22-5 0,-22 5 0,0 0 0,0 0 0,0 0 0,0 0 0,0 0 0,0 0 0,0 0 0,0 0 0,0 0 0,0 0 0,0 0 0,0 0 0,0 0 0,0 0 0,0 0 0,-5 12 0,5-12 0,0 0 0,-17 13 0,17-13 0,0 0 0,-24 20 0,24-20 0,-20 15 0,20-15 0,-19 17 0,19-17 0,0 0 0,-21 23 0,21-23 0,0 0 0,-22 20 0,22-20 0,0 0-129,-22 20 129,22-20 0,0 0 0,-21 25 0,21-25 0,-16 22 0,16-22 0,-16 21 0,16-21 0,-19 33 0,7-13 0,6-3 0,-4 3 0,2-1 0,-1-1 0,2 1-129,-1 1 129,0-3 0,8-17 129,-9 33-129,9-33 0,-10 29-129,10-29 129,-8 34 0,8-34 129,-6 25-258,6-25 129,-8 28 0,8-28 0,-7 24 0,7-24 0,-3 22 0,3-22 0,-8 28 0,8-28 0,-6 23 0,6-23 0,-7 22 0,7-22 0,-4 26 0,4-26 0,-5 23 258,5-23-258,-8 27 258,8-27-258,-7 28 258,7-28-258,-8 24 258,8-24-258,-4 33 0,4-15 129,-4-1-129,4 4 0,-1-4 0,1 1 0,-2 1 0,2-1 0,0-18 0,0 33 0,0-33 0,0 31 0,0-31 0,0 32 0,0-32 0,0 30 0,0-30 0,0 29 129,0-29-129,0 30 0,0-30 0,0 32-129,2-13 129,-2-19 0,5 31 0,-5-31 0,1 34 0,-1-34 129,2 35-129,4-18 0,-6-17 0,3 34 0,1-14 0,-1 1 0,-2 0 0,3 1-129,-1-4 129,-3 6 0,0 0 0,1 0 0,3-1 0,-4-1 0,3-4 0,-3 2 0,5 0 0,-4-1 0,1 0 0,-1-2 0,-1-17 0,5 34 0,-3-17 0,-2 1 0,0-18 0,5 31 0,-5-31 0,0 33 0,0-33 0,1 31 0,-1-31 129,0 28-129,0-28 0,0 27 0,0-27 0,0 25 0,0-25 0,0 23 0,0-23 0,0 22 0,0-22 0,-1 23 0,1-23 0,-4 27 0,4-27 0,-3 24 0,3-24 0,-5 22 0,5-22 0,-4 23 0,4-23-129,-7 31 129,7-31 0,-6 37 0,4-16 0,-3-1 0,5-2-129,0 2 258,0-20-129,-1 34 0,1-34 0,0 30 0,0-30 0,0 29 0,0-12 0,0-17 0,0 25 0,0-25 0,6 26 0,-6-26 0,0 30 0,0-30 0,2 28 0,-2-28 0,0 29 129,0-29-129,0 28 0,0-28 0,0 20 0,0-20 0,0 20-129,0-20 129,0 19 0,0-19 0,-3 25 0,3-25 0,-8 24 129,8-24-129,-8 27 0,8-27 0,-8 20 0,8-20 0,-7 21 0,7-21 129,-6 17-129,6-17 0,-8 21 0,8-21 0,-7 18 0,7-18 0,0 0 0,-11 22 0,11-22 129,0 0-129,-19 26 0,19-26 0,-24 19 0,24-19 0,-27 21 0,27-21 0,-27 20-129,27-20 129,-26 21 0,26-21 129,-22 14-129,22-14 0,-20 10 0,20-10 0,-19 8 0,19-8 0,0 0 0,-25 12 0,25-12-129,0 0 129,-24 5 0,24-5 0,0 0 0,-24 3 0,24-3 0,-21 3 0,21-3 0,-24 0 0,24 0 0,-31 2 0,31-2 0,-27 1 0,27-1 0,-22 0 0,22 0 0,-21 0 0,21 0-129,0 0 258,-19 0-258,19 0 129,0 0 0,0 0 0,-20-1 0,20 1 129,0 0-129,-19-6-129,19 6 129,0 0 0,-19-2 0,19 2 0,0 0 0,-24 0 0,24 0 0,0 0 0,0 0 0,0 0 0,-22-1 129,22 1-129,0 0 0,0 0 0,0 0 0,0 0 0,0 0 0,0 0 0,0 0 0,0 0 0,0 0 0,0 0 0,0 0 0,0 0 0,0 0 0,0 0 0,0 0 0,0 0-129,0 0 0,0 0-129,0 0-129,0 0 0,0 0-387,0 0-516,12-4-1935,-12 4-1032,21 0-129,-21 0-129,19 0-387</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 contextRef="#ctx0" brushRef="#br0">16 0 129,'0'0'645,"0"0"129,0 0 0,0 0 0,0 0-258,0 0 129,0 0-129,0 0-258,-16 11-129,16-11-129,0 0 0,0 0 0,0 0-129,0 0-129,0 0-645,0 0-516,0 0 0</inkml:trace>
  <inkml:trace contextRef="#ctx0" brushRef="#br1" timeOffset="166394.95">-414 1073 2322,'-18'3'2709,"18"-3"-129,0 0-258,0 0-258,0 0-258,0 0-258,0 0-258,0 0-258,-21-7 0,21 7-258,0 0 0,0 0 0,0 0-258,0 0 258,-21-18-258,21 18 0,0 0-129,0 0 0,0 0 129,-19-8-258,19 8 0,0 0 0,0 0 0,0 0 0,0 0-129,0 0 0,0 0 0,0 0 0,0 0-129,0 0 0,0 0 0,0 0 129,0 0-129,0 0 0,0 0 0,0 0 0,0 0 129,0 0-129,0 0 0,0 0 129,-17-8-129,17 8 0,0 0 129,0 0-129,0 0 0,0 0 129,0 0-129,0 0 0,0 0 0,0 0 129,0 0-129,0 0 0,0 0 0,0 0 0,0 0 0,0 0 0,0 0 0,0 0 0,0 0 129,14-7-129,-14 7 0,0 0 0,22-5 0,-22 5 129,21-5-129,-21 5 0,21-3 0,-21 3 0,19-1 0,-19 1 0,18-5 0,-18 5 129,0 0-258,24-1 258,-24 1-129,0 0 0,22-4-129,-22 4 129,0 0 0,26 0 0,-26 0 0,21 0 0,-21 0 0,19 4 0,-19-4 0,17 3 129,-17-3-129,0 0 0,23 11 0,-23-11 0,0 0 0,19 7 0,-19-7 0,0 0 0,22 10-129,-22-10 129,0 0 0,24 18 0,-24-18 0,18 16 129,-18-16-258,21 18 129,-21-18 0,19 20 0,-19-20 0,18 24 0,-18-24 0,16 24 0,-16-24 0,12 31 0,-12-31 0,16 30 0,-4-13 129,-6 1-129,2 2 0,0 1 0,2-4 0,-4 3 129,2-2-129,-6 5-129,-1-1 129,4 0 0,-2-1 0,-3 4 0,0-2 0,3 1 0,-1-3 0,-2 3 0,0-4 0,0 0 0,0 0 0,0-1 0,0-19 0,0 34 0,0-17 0,0 1 0,0-1 0,0-17 0,0 33 0,0-16 0,0-17 0,0 34 0,0-34 0,-2 31 0,2-31 0,-4 32 0,-4-15 0,8-17 0,-7 33 129,7-33-129,-9 31 129,9-31-129,-7 38 129,6-16-129,1-2 129,-2 4-129,0-1 0,-1 1 0,2 0 0,-1 4 0,-1-7 0,0 1 129,-1 0-129,3-1 0,-2-1 0,-1 4 0,0-4 0,2-3 0,2 1 0,0 1 0,-2 1 0,2 2 0,0-1 0,0 1 0,0 1 0,0 2 0,0 2-129,0 0 129,2-3 0,0-2 129,1 1-129,-2 1 0,-1-3-129,0-1 129,0-20 0,2 33 0,-2-33 0,2 26 0,-2-26 0,4 22 0,-4-22 0,7 18-129,-7-18 129,6 17 0,-6-17 0,0 0 0,21 22 0,-21-22 129,0 0-129,24 19 0,-24-19 0,22 7 0,-22-7 0,21 7 129,-21-7-129,29 4 0,-29-4 0,29 0 129,-29 0-129,29 0 0,-29 0 0,24 0 0,-24 0 0,20-4 0,-20 4 0,0 0 0,24-11 0,-24 11 0,0 0 0,23-8 0,-23 8 0,0 0 0,18-8 0,-18 8 0,0 0 0,0 0 0,0 0 0,19-12 0,-19 12 0,0 0 0,0 0 0,0 0 0,0 0 0,0 0 0,0 0 0,0 0 0,17-9 0,-17 9 0,0 0-129,0 0 129,0 0 0,0 0 0,0 0 0,0 0 0,0 0 0,0 0 0,0 0 0,0 0 0,0 0 0,0 0 0,0 0 0,0 0 0,0 0 0,0 0 0,0 0 0,0 0 0,0 0 0,0 0 0,0 0 0,0 0 0,0 0 0,0 0 0,0 0 0,0 0 0,0 0 0,-3 9 0,3-9 0,0 0 0,0 0 0,-19 9 0,19-9 0,0 0 0,-18 11 0,18-11 0,0 0 0,-22 9 0,22-9 129,0 0-129,-18 10 0,18-10 0,0 0 0,-21 4 0,21-4 0,0 0 0,-17 10 0,17-10 0,0 0 0,-18 14 0,18-14 0,0 0 0,-19 13 0,19-13 0,-16 17 0,16-17 0,0 0 0,-27 22 0,27-22 0,-19 20 0,19-20 0,-20 20 0,20-20-129,-16 17 129,16-17 129,-20 21-129,20-21-129,-12 18 129,12-18 0,-16 17 0,16-17 0,-12 23 0,12-23 0,-10 27 0,10-27 0,-8 31 0,2-14 258,6-17-258,-5 29 258,0-10-258,5-19 258,-6 29-129,6-29 0,-2 29 0,2-29-129,0 35 0,0-18 0,0 1 0,0 1 0,0-1 0,0 1 0,0 3 0,0-5 0,0 1 0,0 2 0,0-3 0,0 3 0,-2 1 0,2-4 0,0 1 0,0 4 0,0-2 0,0 0 0,0 2 0,0 1 0,0-1 129,0 4-129,2 0 0,-2-2-129,2 0 129,1 1 0,-2 3 0,3-2 0,-4 1 0,3 0 0,0 1 0,-1 2 0,1-4 0,0 0 0,-1-2 0,1 0 0,-2-2 0,1-3 0,0-1 0,-1 2 0,-1 0 0,3-3 0,-3 2 0,2 0 0,-2-2 0,2 0 0,-1 1 0,-1-1 0,3 3 0,-3-1 0,0 1 0,2-3 0,-2-17 0,0 34 0,0-15 129,0-19-258,0 28 258,0-28-129,0 27 0,0-27 0,-5 31-129,5-31 129,-3 28 0,3-11 0,-2 2 0,2-19 0,-3 32 0,3-13 0,0-19 129,-1 32-129,1-32 129,-2 25-129,2-25 0,-3 19 0,3-19 0,-3 18 0,3-18 0,-5 24 0,5-24 0,-7 21 0,7-21 0,-8 27 0,8-27 0,-12 27 0,12-27 129,-12 24-129,12-24 0,-12 21 0,12-21 129,-12 17-129,12-17 129,0 0-129,-22 19 129,22-19-129,-21 14 129,21-14-129,-30 8 0,30-8 129,-32 7-129,11-2 0,2 0 0,-4-4 0,3 1 0,-3-1 129,1 2-129,3-1 0,1-2 0,-1 2 0,19-2 0,-27 0 129,27 0-129,0 0 0,-24 0 0,24 0 0,0 0 0,0 0 0,0 0 0,0 0 0,0 0 0,-18 0 0,18 0 0,0 0 0,0 0 0,0 0 0,0 0-129,0 0 0,0 0-129,0 0 0,0 0-258,10 3-129,-10-3-387,0 0-1032,17 18-2322,-17-18 129,21 9-387,-21-9 0</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 contextRef="#ctx0" brushRef="#br0">16 0 129,'0'0'645,"0"0"129,0 0 0,0 0 0,0 0-258,0 0 129,0 0-129,0 0-258,-16 7-129,16-7-129,0 0 0,0 0 0,0 0-129,0 0-129,0 0-645,0 0-516,0 0 0</inkml:trace>
  <inkml:trace contextRef="#ctx0" brushRef="#br1" timeOffset="166394.95">-414 697 2322,'-18'2'2709,"18"-2"-129,0 0-258,0 0-258,0 0-258,0 0-258,0 0-258,0 0-258,-21-5 0,21 5-258,0 0 0,0 0 0,0 0-258,0 0 258,-21-11-258,21 11 0,0 0-129,0 0 0,0 0 129,-19-5-258,19 5 0,0 0 0,0 0 0,0 0 0,0 0-129,0 0 0,0 0 0,0 0 0,0 0-129,0 0 0,0 0 0,0 0 129,0 0-129,0 0 0,0 0 0,0 0 0,0 0 129,0 0-129,0 0 0,0 0 129,-17-6-129,17 6 0,0 0 129,0 0-129,0 0 0,0 0 129,0 0-129,0 0 0,0 0 0,0 0 129,0 0-129,0 0 0,0 0 0,0 0 0,0 0 0,0 0 0,0 0 0,0 0 0,0 0 129,14-4-129,-14 4 0,0 0 0,22-3 0,-22 3 129,21-4-129,-21 4 0,21-2 0,-21 2 0,19 0 0,-19 0 0,18-3 0,-18 3 129,0 0-258,24-1 258,-24 1-129,0 0 0,22-3-129,-22 3 129,0 0 0,26 0 0,-26 0 0,21 0 0,-21 0 0,19 3 0,-19-3 0,17 2 129,-17-2-129,0 0 0,23 7 0,-23-7 0,0 0 0,19 4 0,-19-4 0,0 0 0,22 7-129,-22-7 129,0 0 0,24 12 0,-24-12 0,18 10 129,-18-10-258,21 12 129,-21-12 0,19 13 0,-19-13 0,18 15 0,-18-15 0,16 16 0,-16-16 0,12 20 0,-12-20 0,16 20 0,-4-9 129,-6 0-129,2 2 0,0 1 0,2-3 0,-4 2 129,2-1-129,-6 3-129,-1-1 129,4 0 0,-2 0 0,-3 2 0,0-1 0,3 1 0,-1-3 0,-2 3 0,0-3 0,0 0 0,0 0 0,0-1 0,0-12 0,0 22 0,0-11 0,0 1 0,0-1 0,0-11 0,0 22 0,0-11 0,0-11 0,0 22 0,0-22 0,-2 20 0,2-20 0,-4 21 0,-4-10 0,8-11 0,-7 21 129,7-21-129,-9 20 129,9-20-129,-7 25 129,6-11-129,1-1 129,-2 3-129,0-1 0,-1 0 0,2 1 0,-1 2 0,-1-4 0,0 0 129,-1 0-129,3 0 0,-2-1 0,-1 3 0,0-3 0,2-2 0,2 0 0,0 2 0,-2 0 0,2 1 0,0 0 0,0 0 0,0 1 0,0 1 0,0 1-129,0 0 129,2-1 0,0-2 129,1 1-129,-2 1 0,-1-2-129,0-1 129,0-13 0,2 21 0,-2-21 0,2 17 0,-2-17 0,4 14 0,-4-14 0,7 12-129,-7-12 129,6 11 0,-6-11 0,0 0 0,21 14 0,-21-14 129,0 0-129,24 13 0,-24-13 0,22 4 0,-22-4 0,21 5 129,-21-5-129,29 2 0,-29-2 0,29 0 129,-29 0-129,29 0 0,-29 0 0,24 0 0,-24 0 0,20-2 0,-20 2 0,0 0 0,24-8 0,-24 8 0,0 0 0,23-5 0,-23 5 0,0 0 0,18-5 0,-18 5 0,0 0 0,0 0 0,0 0 0,19-8 0,-19 8 0,0 0 0,0 0 0,0 0 0,0 0 0,0 0 0,0 0 0,0 0 0,17-6 0,-17 6 0,0 0-129,0 0 129,0 0 0,0 0 0,0 0 0,0 0 0,0 0 0,0 0 0,0 0 0,0 0 0,0 0 0,0 0 0,0 0 0,0 0 0,0 0 0,0 0 0,0 0 0,0 0 0,0 0 0,0 0 0,0 0 0,0 0 0,0 0 0,0 0 0,0 0 0,0 0 0,0 0 0,-3 6 0,3-6 0,0 0 0,0 0 0,-19 6 0,19-6 0,0 0 0,-18 7 0,18-7 0,0 0 0,-22 6 0,22-6 129,0 0-129,-18 7 0,18-7 0,0 0 0,-21 2 0,21-2 0,0 0 0,-17 7 0,17-7 0,0 0 0,-18 9 0,18-9 0,0 0 0,-19 8 0,19-8 0,-16 11 0,16-11 0,0 0 0,-27 15 0,27-15 0,-19 13 0,19-13 0,-20 13 0,20-13-129,-16 11 129,16-11 129,-20 13-129,20-13-129,-12 12 129,12-12 0,-16 11 0,16-11 0,-12 15 0,12-15 0,-10 18 0,10-18 0,-8 20 0,2-9 258,6-11-258,-5 19 258,0-7-258,5-12 258,-6 19-129,6-19 0,-2 19 0,2-19-129,0 22 0,0-11 0,0 1 0,0 0 0,0 0 0,0 0 0,0 3 0,0-4 0,0 0 0,0 2 0,0-2 0,0 2 0,-2 1 0,2-3 0,0 1 0,0 2 0,0-1 0,0 0 0,0 1 0,0 1 0,0 0 129,0 2-129,2-1 0,-2 0-129,2 0 129,1 0 0,-2 2 0,3-1 0,-4 1 0,3-1 0,0 1 0,-1 2 0,1-3 0,0 0 0,-1-2 0,1 1 0,-2-2 0,1-2 0,0 0 0,-1 1 0,-1 0 0,3-2 0,-3 1 0,2 1 0,-2-2 0,2 0 0,-1 1 0,-1-1 0,3 2 0,-3-1 0,0 1 0,2-2 0,-2-11 0,0 22 0,0-10 129,0-12-258,0 19 258,0-19-129,0 17 0,0-17 0,-5 20-129,5-20 129,-3 18 0,3-6 0,-2 0 0,2-12 0,-3 21 0,3-9 0,0-12 129,-1 21-129,1-21 129,-2 16-129,2-16 0,-3 12 0,3-12 0,-3 12 0,3-12 0,-5 16 0,5-16 0,-7 13 0,7-13 0,-8 18 0,8-18 0,-12 17 0,12-17 129,-12 16-129,12-16 0,-12 14 0,12-14 129,-12 11-129,12-11 129,0 0-129,-22 12 129,22-12-129,-21 9 129,21-9-129,-30 5 0,30-5 129,-32 5-129,11-2 0,2 0 0,-4-2 0,3 0 0,-3 0 129,1 1-129,3-1 0,1-1 0,-1 1 0,19-1 0,-27 0 129,27 0-129,0 0 0,-24 0 0,24 0 0,0 0 0,0 0 0,0 0 0,0 0 0,0 0 0,-18 0 0,18 0 0,0 0 0,0 0 0,0 0 0,0 0-129,0 0 0,0 0-129,0 0 0,0 0-258,10 2-129,-10-2-387,0 0-1032,17 12-2322,-17-12 129,21 6-387,-21-6 0</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 contextRef="#ctx0" brushRef="#br0">16 0 129,'0'0'645,"0"0"129,0 0 0,0 0 0,0 0-258,0 0 129,0 0-129,0 0-258,-16 11-129,16-11-129,0 0 0,0 0 0,0 0-129,0 0-129,0 0-645,0 0-516,0 0 0</inkml:trace>
  <inkml:trace contextRef="#ctx0" brushRef="#br1" timeOffset="166394.95">-414 1073 2322,'-18'3'2709,"18"-3"-129,0 0-258,0 0-258,0 0-258,0 0-258,0 0-258,0 0-258,-21-7 0,21 7-258,0 0 0,0 0 0,0 0-258,0 0 258,-21-18-258,21 18 0,0 0-129,0 0 0,0 0 129,-19-8-258,19 8 0,0 0 0,0 0 0,0 0 0,0 0-129,0 0 0,0 0 0,0 0 0,0 0-129,0 0 0,0 0 0,0 0 129,0 0-129,0 0 0,0 0 0,0 0 0,0 0 129,0 0-129,0 0 0,0 0 129,-17-8-129,17 8 0,0 0 129,0 0-129,0 0 0,0 0 129,0 0-129,0 0 0,0 0 0,0 0 129,0 0-129,0 0 0,0 0 0,0 0 0,0 0 0,0 0 0,0 0 0,0 0 0,0 0 129,14-7-129,-14 7 0,0 0 0,22-5 0,-22 5 129,21-5-129,-21 5 0,21-3 0,-21 3 0,19-1 0,-19 1 0,18-5 0,-18 5 129,0 0-258,24-1 258,-24 1-129,0 0 0,22-4-129,-22 4 129,0 0 0,26 0 0,-26 0 0,21 0 0,-21 0 0,19 4 0,-19-4 0,17 3 129,-17-3-129,0 0 0,23 11 0,-23-11 0,0 0 0,19 7 0,-19-7 0,0 0 0,22 10-129,-22-10 129,0 0 0,24 18 0,-24-18 0,18 16 129,-18-16-258,21 18 129,-21-18 0,19 20 0,-19-20 0,18 24 0,-18-24 0,16 24 0,-16-24 0,12 31 0,-12-31 0,16 30 0,-4-13 129,-6 1-129,2 2 0,0 1 0,2-4 0,-4 3 129,2-2-129,-6 5-129,-1-1 129,4 0 0,-2-1 0,-3 4 0,0-2 0,3 1 0,-1-3 0,-2 3 0,0-4 0,0 0 0,0 0 0,0-1 0,0-19 0,0 34 0,0-17 0,0 1 0,0-1 0,0-17 0,0 33 0,0-16 0,0-17 0,0 34 0,0-34 0,-2 31 0,2-31 0,-4 32 0,-4-15 0,8-17 0,-7 33 129,7-33-129,-9 31 129,9-31-129,-7 38 129,6-16-129,1-2 129,-2 4-129,0-1 0,-1 1 0,2 0 0,-1 4 0,-1-7 0,0 1 129,-1 0-129,3-1 0,-2-1 0,-1 4 0,0-4 0,2-3 0,2 1 0,0 1 0,-2 1 0,2 2 0,0-1 0,0 1 0,0 1 0,0 2 0,0 2-129,0 0 129,2-3 0,0-2 129,1 1-129,-2 1 0,-1-3-129,0-1 129,0-20 0,2 33 0,-2-33 0,2 26 0,-2-26 0,4 22 0,-4-22 0,7 18-129,-7-18 129,6 17 0,-6-17 0,0 0 0,21 22 0,-21-22 129,0 0-129,24 19 0,-24-19 0,22 7 0,-22-7 0,21 7 129,-21-7-129,29 4 0,-29-4 0,29 0 129,-29 0-129,29 0 0,-29 0 0,24 0 0,-24 0 0,20-4 0,-20 4 0,0 0 0,24-11 0,-24 11 0,0 0 0,23-8 0,-23 8 0,0 0 0,18-8 0,-18 8 0,0 0 0,0 0 0,0 0 0,19-12 0,-19 12 0,0 0 0,0 0 0,0 0 0,0 0 0,0 0 0,0 0 0,0 0 0,17-9 0,-17 9 0,0 0-129,0 0 129,0 0 0,0 0 0,0 0 0,0 0 0,0 0 0,0 0 0,0 0 0,0 0 0,0 0 0,0 0 0,0 0 0,0 0 0,0 0 0,0 0 0,0 0 0,0 0 0,0 0 0,0 0 0,0 0 0,0 0 0,0 0 0,0 0 0,0 0 0,0 0 0,0 0 0,-3 9 0,3-9 0,0 0 0,0 0 0,-19 9 0,19-9 0,0 0 0,-18 11 0,18-11 0,0 0 0,-22 9 0,22-9 129,0 0-129,-18 10 0,18-10 0,0 0 0,-21 4 0,21-4 0,0 0 0,-17 10 0,17-10 0,0 0 0,-18 14 0,18-14 0,0 0 0,-19 13 0,19-13 0,-16 17 0,16-17 0,0 0 0,-27 22 0,27-22 0,-19 20 0,19-20 0,-20 20 0,20-20-129,-16 17 129,16-17 129,-20 21-129,20-21-129,-12 18 129,12-18 0,-16 17 0,16-17 0,-12 23 0,12-23 0,-10 27 0,10-27 0,-8 31 0,2-14 258,6-17-258,-5 29 258,0-10-258,5-19 258,-6 29-129,6-29 0,-2 29 0,2-29-129,0 35 0,0-18 0,0 1 0,0 1 0,0-1 0,0 1 0,0 3 0,0-5 0,0 1 0,0 2 0,0-3 0,0 3 0,-2 1 0,2-4 0,0 1 0,0 4 0,0-2 0,0 0 0,0 2 0,0 1 0,0-1 129,0 4-129,2 0 0,-2-2-129,2 0 129,1 1 0,-2 3 0,3-2 0,-4 1 0,3 0 0,0 1 0,-1 2 0,1-4 0,0 0 0,-1-2 0,1 0 0,-2-2 0,1-3 0,0-1 0,-1 2 0,-1 0 0,3-3 0,-3 2 0,2 0 0,-2-2 0,2 0 0,-1 1 0,-1-1 0,3 3 0,-3-1 0,0 1 0,2-3 0,-2-17 0,0 34 0,0-15 129,0-19-258,0 28 258,0-28-129,0 27 0,0-27 0,-5 31-129,5-31 129,-3 28 0,3-11 0,-2 2 0,2-19 0,-3 32 0,3-13 0,0-19 129,-1 32-129,1-32 129,-2 25-129,2-25 0,-3 19 0,3-19 0,-3 18 0,3-18 0,-5 24 0,5-24 0,-7 21 0,7-21 0,-8 27 0,8-27 0,-12 27 0,12-27 129,-12 24-129,12-24 0,-12 21 0,12-21 129,-12 17-129,12-17 129,0 0-129,-22 19 129,22-19-129,-21 14 129,21-14-129,-30 8 0,30-8 129,-32 7-129,11-2 0,2 0 0,-4-4 0,3 1 0,-3-1 129,1 2-129,3-1 0,1-2 0,-1 2 0,19-2 0,-27 0 129,27 0-129,0 0 0,-24 0 0,24 0 0,0 0 0,0 0 0,0 0 0,0 0 0,0 0 0,-18 0 0,18 0 0,0 0 0,0 0 0,0 0 0,0 0-129,0 0 0,0 0-129,0 0 0,0 0-258,10 3-129,-10-3-387,0 0-1032,17 18-2322,-17-18 129,21 9-387,-21-9 0</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 contextRef="#ctx0" brushRef="#br0">16 0 129,'0'0'645,"0"0"129,0 0 0,0 0 0,0 0-258,0 0 129,0 0-129,0 0-258,-16 5-129,16-5-129,0 0 0,0 0 0,0 0-129,0 0-129,0 0-645,0 0-516,0 0 0</inkml:trace>
  <inkml:trace contextRef="#ctx0" brushRef="#br1" timeOffset="166394.95">-414 503 2322,'-18'1'2709,"18"-1"-129,0 0-258,0 0-258,0 0-258,0 0-258,0 0-258,0 0-258,-21-3 0,21 3-258,0 0 0,0 0 0,0 0-258,0 0 258,-21-9-258,21 9 0,0 0-129,0 0 0,0 0 129,-19-3-258,19 3 0,0 0 0,0 0 0,0 0 0,0 0-129,0 0 0,0 0 0,0 0 0,0 0-129,0 0 0,0 0 0,0 0 129,0 0-129,0 0 0,0 0 0,0 0 0,0 0 129,0 0-129,0 0 0,0 0 129,-17-4-129,17 4 0,0 0 129,0 0-129,0 0 0,0 0 129,0 0-129,0 0 0,0 0 0,0 0 129,0 0-129,0 0 0,0 0 0,0 0 0,0 0 0,0 0 0,0 0 0,0 0 0,0 0 129,14-3-129,-14 3 0,0 0 0,22-3 0,-22 3 129,21-2-129,-21 2 0,21-2 0,-21 2 0,19 0 0,-19 0 0,18-2 0,-18 2 129,0 0-258,24-1 258,-24 1-129,0 0 0,22-2-129,-22 2 129,0 0 0,26 0 0,-26 0 0,21 0 0,-21 0 0,19 2 0,-19-2 0,17 2 129,-17-2-129,0 0 0,23 5 0,-23-5 0,0 0 0,19 3 0,-19-3 0,0 0 0,22 5-129,-22-5 129,0 0 0,24 8 0,-24-8 0,18 8 129,-18-8-258,21 8 129,-21-8 0,19 9 0,-19-9 0,18 12 0,-18-12 0,16 11 0,-16-11 0,12 14 0,-12-14 0,16 15 0,-4-8 129,-6 2-129,2 0 0,0 1 0,2-2 0,-4 1 129,2 0-129,-6 2-129,-1-1 129,4 0 0,-2 0 0,-3 2 0,0-1 0,3 0 0,-1-1 0,-2 1 0,0-2 0,0 1 0,0-1 0,0 0 0,0-9 0,0 16 0,0-8 0,0 0 0,0 0 0,0-8 0,0 16 0,0-8 0,0-8 0,0 16 0,0-16 0,-2 14 0,2-14 0,-4 15 0,-4-7 0,8-8 0,-7 15 129,7-15-129,-9 15 129,9-15-129,-7 18 129,6-8-129,1-1 129,-2 3-129,0-1 0,-1 0 0,2 0 0,-1 2 0,-1-3 0,0 0 129,-1 1-129,3-2 0,-2 1 0,-1 1 0,0-2 0,2-1 0,2 1 0,0 0 0,-2 0 0,2 1 0,0 0 0,0 0 0,0 1 0,0 1 0,0 0-129,0 1 129,2-2 0,0-1 129,1 1-129,-2 0 0,-1-1-129,0 0 129,0-10 0,2 15 0,-2-15 0,2 12 0,-2-12 0,4 11 0,-4-11 0,7 8-129,-7-8 129,6 8 0,-6-8 0,0 0 0,21 10 0,-21-10 129,0 0-129,24 9 0,-24-9 0,22 3 0,-22-3 0,21 4 129,-21-4-129,29 2 0,-29-2 0,29 0 129,-29 0-129,29 0 0,-29 0 0,24 0 0,-24 0 0,20-2 0,-20 2 0,0 0 0,24-5 0,-24 5 0,0 0 0,23-4 0,-23 4 0,0 0 0,18-4 0,-18 4 0,0 0 0,0 0 0,0 0 0,19-6 0,-19 6 0,0 0 0,0 0 0,0 0 0,0 0 0,0 0 0,0 0 0,0 0 0,17-4 0,-17 4 0,0 0-129,0 0 129,0 0 0,0 0 0,0 0 0,0 0 0,0 0 0,0 0 0,0 0 0,0 0 0,0 0 0,0 0 0,0 0 0,0 0 0,0 0 0,0 0 0,0 0 0,0 0 0,0 0 0,0 0 0,0 0 0,0 0 0,0 0 0,0 0 0,0 0 0,0 0 0,0 0 0,-3 4 0,3-4 0,0 0 0,0 0 0,-19 5 0,19-5 0,0 0 0,-18 5 0,18-5 0,0 0 0,-22 4 0,22-4 129,0 0-129,-18 5 0,18-5 0,0 0 0,-21 2 0,21-2 0,0 0 0,-17 4 0,17-4 0,0 0 0,-18 7 0,18-7 0,0 0 0,-19 6 0,19-6 0,-16 8 0,16-8 0,0 0 0,-27 10 0,27-10 0,-19 10 0,19-10 0,-20 9 0,20-9-129,-16 8 129,16-8 129,-20 10-129,20-10-129,-12 8 129,12-8 0,-16 8 0,16-8 0,-12 11 0,12-11 0,-10 13 0,10-13 0,-8 14 0,2-6 258,6-8-258,-5 14 258,0-6-258,5-8 258,-6 14-129,6-14 0,-2 14 0,2-14-129,0 16 0,0-8 0,0 0 0,0 1 0,0 0 0,0 0 0,0 1 0,0-2 0,0 0 0,0 2 0,0-2 0,0 1 0,-2 1 0,2-2 0,0 0 0,0 3 0,0-2 0,0 0 0,0 2 0,0-1 0,0 1 129,0 1-129,2 0 0,-2-1-129,2 1 129,1-1 0,-2 2 0,3 0 0,-4-1 0,3 1 0,0 0 0,-1 1 0,1-2 0,0 0 0,-1 0 0,1-1 0,-2-1 0,1-1 0,0 0 0,-1 0 0,-1 0 0,3-1 0,-3 1 0,2 0 0,-2-1 0,2 0 0,-1 0 0,-1 0 0,3 2 0,-3-1 0,0 0 0,2-1 0,-2-8 0,0 16 0,0-7 129,0-9-258,0 13 258,0-13-129,0 13 0,0-13 0,-5 14-129,5-14 129,-3 13 0,3-5 0,-2 1 0,2-9 0,-3 15 0,3-6 0,0-9 129,-1 15-129,1-15 129,-2 12-129,2-12 0,-3 9 0,3-9 0,-3 8 0,3-8 0,-5 11 0,5-11 0,-7 10 0,7-10 0,-8 13 0,8-13 0,-12 12 0,12-12 129,-12 12-129,12-12 0,-12 9 0,12-9 129,-12 8-129,12-8 129,0 0-129,-22 9 129,22-9-129,-21 7 129,21-7-129,-30 4 0,30-4 129,-32 3-129,11-1 0,2 1 0,-4-3 0,3 1 0,-3-1 129,1 2-129,3-1 0,1-1 0,-1 1 0,19-1 0,-27 0 129,27 0-129,0 0 0,-24 0 0,24 0 0,0 0 0,0 0 0,0 0 0,0 0 0,0 0 0,-18 0 0,18 0 0,0 0 0,0 0 0,0 0 0,0 0-129,0 0 0,0 0-129,0 0 0,0 0-258,10 1-129,-10-1-387,0 0-1032,17 9-2322,-17-9 129,21 4-387,-21-4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mn-lt"/>
              </a:defRPr>
            </a:lvl1pPr>
          </a:lstStyle>
          <a:p>
            <a:pPr>
              <a:defRPr/>
            </a:pPr>
            <a:fld id="{3C671722-8255-47A9-8064-C7C22778A528}" type="datetimeFigureOut">
              <a:rPr lang="en-US"/>
              <a:pPr>
                <a:defRPr/>
              </a:pPr>
              <a:t>10/19/2025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Segoe" pitchFamily="34" charset="0"/>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mn-lt"/>
              </a:defRPr>
            </a:lvl1pPr>
          </a:lstStyle>
          <a:p>
            <a:pPr>
              <a:defRPr/>
            </a:pPr>
            <a:fld id="{DA252740-BEA0-4262-8B53-82C688DB247C}" type="slidenum">
              <a:rPr lang="en-US"/>
              <a:pPr>
                <a:defRPr/>
              </a:pPr>
              <a:t>‹#›</a:t>
            </a:fld>
            <a:endParaRPr lang="en-US" dirty="0"/>
          </a:p>
        </p:txBody>
      </p:sp>
    </p:spTree>
    <p:extLst>
      <p:ext uri="{BB962C8B-B14F-4D97-AF65-F5344CB8AC3E}">
        <p14:creationId xmlns:p14="http://schemas.microsoft.com/office/powerpoint/2010/main" val="3553072663"/>
      </p:ext>
    </p:extLst>
  </p:cSld>
  <p:clrMap bg1="lt1" tx1="dk1" bg2="lt2" tx2="dk2" accent1="accent1" accent2="accent2" accent3="accent3" accent4="accent4" accent5="accent5" accent6="accent6" hlink="hlink" folHlink="folHlink"/>
  <p:notesStyle>
    <a:lvl1pPr algn="l" defTabSz="912813" rtl="0" fontAlgn="base">
      <a:lnSpc>
        <a:spcPct val="90000"/>
      </a:lnSpc>
      <a:spcBef>
        <a:spcPct val="30000"/>
      </a:spcBef>
      <a:spcAft>
        <a:spcPts val="338"/>
      </a:spcAft>
      <a:defRPr sz="900" kern="1200">
        <a:solidFill>
          <a:schemeClr val="tx1"/>
        </a:solidFill>
        <a:latin typeface="Segoe" pitchFamily="34" charset="0"/>
        <a:ea typeface="+mn-ea"/>
        <a:cs typeface="+mn-cs"/>
      </a:defRPr>
    </a:lvl1pPr>
    <a:lvl2pPr marL="212725" indent="-104775"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2pPr>
    <a:lvl3pPr marL="327025" indent="-11430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3pPr>
    <a:lvl4pPr marL="482600" indent="-14605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4pPr>
    <a:lvl5pPr marL="614363" indent="-11430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xfrm>
            <a:off x="1143000" y="685800"/>
            <a:ext cx="4572000" cy="3429000"/>
          </a:xfrm>
          <a:ln>
            <a:solidFill>
              <a:srgbClr val="000000"/>
            </a:solidFill>
            <a:miter lim="800000"/>
            <a:headEnd/>
            <a:tailEnd/>
          </a:ln>
        </p:spPr>
      </p:sp>
      <p:sp>
        <p:nvSpPr>
          <p:cNvPr id="27651" name="Notes Placeholder 2"/>
          <p:cNvSpPr>
            <a:spLocks noGrp="1"/>
          </p:cNvSpPr>
          <p:nvPr>
            <p:ph type="body" idx="1"/>
          </p:nvPr>
        </p:nvSpPr>
        <p:spPr bwMode="auto"/>
        <p:txBody>
          <a:bodyPr wrap="square" numCol="1" anchor="t" anchorCtr="0" compatLnSpc="1">
            <a:prstTxWarp prst="textNoShape">
              <a:avLst/>
            </a:prstTxWarp>
          </a:bodyPr>
          <a:lstStyle/>
          <a:p>
            <a:pPr>
              <a:spcBef>
                <a:spcPct val="0"/>
              </a:spcBef>
            </a:pPr>
            <a:endParaRPr lang="en-US"/>
          </a:p>
        </p:txBody>
      </p:sp>
      <p:sp>
        <p:nvSpPr>
          <p:cNvPr id="27652" name="Header Placeholder 3"/>
          <p:cNvSpPr>
            <a:spLocks noGrp="1"/>
          </p:cNvSpPr>
          <p:nvPr>
            <p:ph type="hdr" sz="quarter"/>
          </p:nvPr>
        </p:nvSpPr>
        <p:spPr bwMode="auto"/>
        <p:txBody>
          <a:bodyPr wrap="square" numCol="1" anchor="t"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endParaRPr lang="en-US">
              <a:latin typeface="Calibri" pitchFamily="34" charset="0"/>
            </a:endParaRPr>
          </a:p>
        </p:txBody>
      </p:sp>
      <p:sp>
        <p:nvSpPr>
          <p:cNvPr id="27653" name="Date Placeholder 4"/>
          <p:cNvSpPr>
            <a:spLocks noGrp="1"/>
          </p:cNvSpPr>
          <p:nvPr>
            <p:ph type="dt" sz="quarter" idx="1"/>
          </p:nvPr>
        </p:nvSpPr>
        <p:spPr bwMode="auto"/>
        <p:txBody>
          <a:bodyPr wrap="square" numCol="1" anchor="t"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fld id="{BC9A24B0-52B8-4448-99A5-FA709AA4BC71}" type="datetime8">
              <a:rPr lang="en-US">
                <a:latin typeface="Calibri" pitchFamily="34" charset="0"/>
              </a:rPr>
              <a:pPr defTabSz="912813" fontAlgn="base">
                <a:spcBef>
                  <a:spcPct val="0"/>
                </a:spcBef>
                <a:spcAft>
                  <a:spcPct val="0"/>
                </a:spcAft>
              </a:pPr>
              <a:t>10/19/2025 5:43 PM</a:t>
            </a:fld>
            <a:endParaRPr lang="en-US">
              <a:latin typeface="Calibri" pitchFamily="34" charset="0"/>
            </a:endParaRPr>
          </a:p>
        </p:txBody>
      </p:sp>
      <p:sp>
        <p:nvSpPr>
          <p:cNvPr id="27654" name="Footer Placeholder 5"/>
          <p:cNvSpPr>
            <a:spLocks noGrp="1"/>
          </p:cNvSpPr>
          <p:nvPr>
            <p:ph type="ftr" sz="quarter" idx="4"/>
          </p:nvPr>
        </p:nvSpPr>
        <p:spPr bwMode="auto"/>
        <p:txBody>
          <a:bodyPr wrap="square" numCol="1"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r>
              <a:rPr lang="en-US">
                <a:solidFill>
                  <a:srgbClr val="000000"/>
                </a:solidFill>
              </a:rPr>
              <a:t>© 2007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pPr defTabSz="912813" fontAlgn="base">
              <a:spcBef>
                <a:spcPct val="0"/>
              </a:spcBef>
              <a:spcAft>
                <a:spcPct val="0"/>
              </a:spcAft>
            </a:pPr>
            <a:endParaRPr lang="en-US"/>
          </a:p>
        </p:txBody>
      </p:sp>
      <p:sp>
        <p:nvSpPr>
          <p:cNvPr id="27655" name="Slide Number Placeholder 6"/>
          <p:cNvSpPr>
            <a:spLocks noGrp="1"/>
          </p:cNvSpPr>
          <p:nvPr>
            <p:ph type="sldNum" sz="quarter" idx="5"/>
          </p:nvPr>
        </p:nvSpPr>
        <p:spPr bwMode="auto"/>
        <p:txBody>
          <a:bodyPr wrap="square" numCol="1"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fld id="{0D43892C-510C-4AD3-8B45-7006B1638144}" type="slidenum">
              <a:rPr lang="en-US">
                <a:latin typeface="Calibri" pitchFamily="34" charset="0"/>
              </a:rPr>
              <a:pPr defTabSz="912813" fontAlgn="base">
                <a:spcBef>
                  <a:spcPct val="0"/>
                </a:spcBef>
                <a:spcAft>
                  <a:spcPct val="0"/>
                </a:spcAft>
              </a:pPr>
              <a:t>1</a:t>
            </a:fld>
            <a:endParaRPr lang="en-US">
              <a:latin typeface="Calibri" pitchFamily="34" charset="0"/>
            </a:endParaRPr>
          </a:p>
        </p:txBody>
      </p:sp>
    </p:spTree>
    <p:extLst>
      <p:ext uri="{BB962C8B-B14F-4D97-AF65-F5344CB8AC3E}">
        <p14:creationId xmlns:p14="http://schemas.microsoft.com/office/powerpoint/2010/main" val="180877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are very important.</a:t>
            </a:r>
          </a:p>
          <a:p>
            <a:r>
              <a:rPr lang="en-US" dirty="0"/>
              <a:t>Classical</a:t>
            </a:r>
            <a:r>
              <a:rPr lang="en-US" baseline="0" dirty="0"/>
              <a:t> theorem </a:t>
            </a:r>
            <a:r>
              <a:rPr lang="en-US" baseline="0" dirty="0" err="1"/>
              <a:t>provers</a:t>
            </a:r>
            <a:r>
              <a:rPr lang="en-US" baseline="0" dirty="0"/>
              <a:t> do not produce models</a:t>
            </a:r>
            <a:endParaRPr lang="en-US" dirty="0"/>
          </a:p>
        </p:txBody>
      </p:sp>
      <p:sp>
        <p:nvSpPr>
          <p:cNvPr id="4" name="Slide Number Placeholder 3"/>
          <p:cNvSpPr>
            <a:spLocks noGrp="1"/>
          </p:cNvSpPr>
          <p:nvPr>
            <p:ph type="sldNum" sz="quarter" idx="10"/>
          </p:nvPr>
        </p:nvSpPr>
        <p:spPr/>
        <p:txBody>
          <a:bodyPr/>
          <a:lstStyle/>
          <a:p>
            <a:pPr>
              <a:defRPr/>
            </a:pPr>
            <a:fld id="{6CE1D4F2-A295-44EB-ABC8-2D52907C188E}" type="slidenum">
              <a:rPr lang="en-US" smtClean="0"/>
              <a:pPr>
                <a:defRPr/>
              </a:pPr>
              <a:t>5</a:t>
            </a:fld>
            <a:endParaRPr lang="en-US"/>
          </a:p>
        </p:txBody>
      </p:sp>
    </p:spTree>
    <p:extLst>
      <p:ext uri="{BB962C8B-B14F-4D97-AF65-F5344CB8AC3E}">
        <p14:creationId xmlns:p14="http://schemas.microsoft.com/office/powerpoint/2010/main" val="661049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are very important.</a:t>
            </a:r>
          </a:p>
          <a:p>
            <a:r>
              <a:rPr lang="en-US" dirty="0"/>
              <a:t>Classical</a:t>
            </a:r>
            <a:r>
              <a:rPr lang="en-US" baseline="0" dirty="0"/>
              <a:t> theorem </a:t>
            </a:r>
            <a:r>
              <a:rPr lang="en-US" baseline="0" dirty="0" err="1"/>
              <a:t>provers</a:t>
            </a:r>
            <a:r>
              <a:rPr lang="en-US" baseline="0" dirty="0"/>
              <a:t> do not produce models</a:t>
            </a:r>
            <a:endParaRPr lang="en-US" dirty="0"/>
          </a:p>
        </p:txBody>
      </p:sp>
      <p:sp>
        <p:nvSpPr>
          <p:cNvPr id="4" name="Slide Number Placeholder 3"/>
          <p:cNvSpPr>
            <a:spLocks noGrp="1"/>
          </p:cNvSpPr>
          <p:nvPr>
            <p:ph type="sldNum" sz="quarter" idx="10"/>
          </p:nvPr>
        </p:nvSpPr>
        <p:spPr/>
        <p:txBody>
          <a:bodyPr/>
          <a:lstStyle/>
          <a:p>
            <a:pPr>
              <a:defRPr/>
            </a:pPr>
            <a:fld id="{6CE1D4F2-A295-44EB-ABC8-2D52907C188E}" type="slidenum">
              <a:rPr lang="en-US" smtClean="0"/>
              <a:pPr>
                <a:defRPr/>
              </a:pPr>
              <a:t>6</a:t>
            </a:fld>
            <a:endParaRPr lang="en-US"/>
          </a:p>
        </p:txBody>
      </p:sp>
    </p:spTree>
    <p:extLst>
      <p:ext uri="{BB962C8B-B14F-4D97-AF65-F5344CB8AC3E}">
        <p14:creationId xmlns:p14="http://schemas.microsoft.com/office/powerpoint/2010/main" val="91849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CE1D4F2-A295-44EB-ABC8-2D52907C188E}" type="slidenum">
              <a:rPr lang="en-US" smtClean="0"/>
              <a:pPr>
                <a:defRPr/>
              </a:pPr>
              <a:t>36</a:t>
            </a:fld>
            <a:endParaRPr lang="en-US"/>
          </a:p>
        </p:txBody>
      </p:sp>
    </p:spTree>
    <p:extLst>
      <p:ext uri="{BB962C8B-B14F-4D97-AF65-F5344CB8AC3E}">
        <p14:creationId xmlns:p14="http://schemas.microsoft.com/office/powerpoint/2010/main" val="208900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670005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descr="top_banner.png"/>
          <p:cNvPicPr>
            <a:picLocks noChangeAspect="1"/>
          </p:cNvPicPr>
          <p:nvPr userDrawn="1"/>
        </p:nvPicPr>
        <p:blipFill>
          <a:blip r:embed="rId2" cstate="print"/>
          <a:srcRect/>
          <a:stretch>
            <a:fillRect/>
          </a:stretch>
        </p:blipFill>
        <p:spPr bwMode="auto">
          <a:xfrm>
            <a:off x="0" y="0"/>
            <a:ext cx="9144000" cy="1031875"/>
          </a:xfrm>
          <a:prstGeom prst="rect">
            <a:avLst/>
          </a:prstGeom>
        </p:spPr>
      </p:pic>
      <p:sp>
        <p:nvSpPr>
          <p:cNvPr id="2" name="Title 1"/>
          <p:cNvSpPr>
            <a:spLocks noGrp="1"/>
          </p:cNvSpPr>
          <p:nvPr>
            <p:ph type="ctrTitle"/>
          </p:nvPr>
        </p:nvSpPr>
        <p:spPr>
          <a:xfrm>
            <a:off x="722314" y="1905002"/>
            <a:ext cx="7690115" cy="750205"/>
          </a:xfrm>
          <a:noFill/>
          <a:ln w="9525">
            <a:noFill/>
            <a:miter lim="800000"/>
            <a:headEnd/>
            <a:tailEnd/>
          </a:ln>
        </p:spPr>
        <p:txBody>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722312" y="4344460"/>
            <a:ext cx="7690116" cy="473207"/>
          </a:xfrm>
          <a:noFill/>
          <a:ln w="9525">
            <a:noFill/>
            <a:miter lim="800000"/>
            <a:headEnd/>
            <a:tailEnd/>
          </a:ln>
        </p:spPr>
        <p:txBody>
          <a:bodyPr anchor="b"/>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750" y="2365376"/>
            <a:ext cx="7305905" cy="1000270"/>
          </a:xfrm>
          <a:prstGeom prst="rect">
            <a:avLst/>
          </a:prstGeom>
          <a:noFill/>
        </p:spPr>
        <p:txBody>
          <a:bodyPr wrap="none" lIns="76197" tIns="38098" rIns="76197" bIns="38098">
            <a:spAutoFit/>
          </a:bodyPr>
          <a:lstStyle/>
          <a:p>
            <a:pPr defTabSz="914363" fontAlgn="auto">
              <a:spcBef>
                <a:spcPts val="0"/>
              </a:spcBef>
              <a:spcAft>
                <a:spcPts val="0"/>
              </a:spcAft>
              <a:defRPr/>
            </a:pPr>
            <a:r>
              <a:rPr lang="en-US" sz="6000" dirty="0">
                <a:solidFill>
                  <a:schemeClr val="bg1"/>
                </a:solidFill>
                <a:latin typeface="+mn-lt"/>
              </a:rPr>
              <a:t>WALK-IN GOES HERE</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Segoe Semibold" pitchFamily="34" charset="0"/>
              </a:defRPr>
            </a:lvl1pPr>
          </a:lstStyle>
          <a:p>
            <a:pPr lvl="0"/>
            <a:r>
              <a:rPr lang="en-US"/>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EE566CA5-9D83-4019-A7FF-E11B4CA0366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1170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C878C457-A6B4-4B16-BB17-555E05D46C2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05522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DABBB38B-1948-4202-8793-450FF900A2F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35270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1640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9" name="Slide Number Placeholder 5"/>
          <p:cNvSpPr>
            <a:spLocks noGrp="1"/>
          </p:cNvSpPr>
          <p:nvPr>
            <p:ph type="sldNum" sz="quarter" idx="12"/>
          </p:nvPr>
        </p:nvSpPr>
        <p:spPr/>
        <p:txBody>
          <a:bodyPr/>
          <a:lstStyle>
            <a:lvl1pPr>
              <a:defRPr/>
            </a:lvl1pPr>
          </a:lstStyle>
          <a:p>
            <a:pPr>
              <a:defRPr/>
            </a:pPr>
            <a:fld id="{AB978FEE-B6A3-4F8F-9AAC-10B9D427F7C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08463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5" name="Slide Number Placeholder 5"/>
          <p:cNvSpPr>
            <a:spLocks noGrp="1"/>
          </p:cNvSpPr>
          <p:nvPr>
            <p:ph type="sldNum" sz="quarter" idx="12"/>
          </p:nvPr>
        </p:nvSpPr>
        <p:spPr/>
        <p:txBody>
          <a:bodyPr/>
          <a:lstStyle>
            <a:lvl1pPr>
              <a:defRPr/>
            </a:lvl1pPr>
          </a:lstStyle>
          <a:p>
            <a:pPr>
              <a:defRPr/>
            </a:pPr>
            <a:fld id="{AB0A02DF-0528-48FD-AB34-39E28D4904C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9063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4" name="Slide Number Placeholder 5"/>
          <p:cNvSpPr>
            <a:spLocks noGrp="1"/>
          </p:cNvSpPr>
          <p:nvPr>
            <p:ph type="sldNum" sz="quarter" idx="12"/>
          </p:nvPr>
        </p:nvSpPr>
        <p:spPr/>
        <p:txBody>
          <a:bodyPr/>
          <a:lstStyle>
            <a:lvl1pPr>
              <a:defRPr/>
            </a:lvl1pPr>
          </a:lstStyle>
          <a:p>
            <a:pPr>
              <a:defRPr/>
            </a:pPr>
            <a:fld id="{4A873956-F731-4A59-94D0-754305B7A36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86170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3" descr="top_banner.png"/>
          <p:cNvPicPr>
            <a:picLocks noChangeAspect="1"/>
          </p:cNvPicPr>
          <p:nvPr userDrawn="1"/>
        </p:nvPicPr>
        <p:blipFill>
          <a:blip r:embed="rId2" cstate="print"/>
          <a:srcRect/>
          <a:stretch>
            <a:fillRect/>
          </a:stretch>
        </p:blipFill>
        <p:spPr bwMode="auto">
          <a:xfrm>
            <a:off x="1" y="0"/>
            <a:ext cx="9142413" cy="1031875"/>
          </a:xfrm>
          <a:prstGeom prst="rect">
            <a:avLst/>
          </a:prstGeom>
        </p:spPr>
      </p:pic>
      <p:sp>
        <p:nvSpPr>
          <p:cNvPr id="2" name="Title 1"/>
          <p:cNvSpPr>
            <a:spLocks noGrp="1"/>
          </p:cNvSpPr>
          <p:nvPr>
            <p:ph type="ctrTitle"/>
          </p:nvPr>
        </p:nvSpPr>
        <p:spPr>
          <a:xfrm>
            <a:off x="722314" y="2365377"/>
            <a:ext cx="7690115" cy="750205"/>
          </a:xfrm>
          <a:noFill/>
          <a:ln w="9525">
            <a:noFill/>
            <a:miter lim="800000"/>
            <a:headEnd/>
            <a:tailEnd/>
          </a:ln>
        </p:spPr>
        <p:txBody>
          <a:bodyPr rtlCol="0"/>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722313" y="4344460"/>
            <a:ext cx="7043208" cy="473207"/>
          </a:xfrm>
          <a:noFill/>
          <a:ln w="9525">
            <a:noFill/>
            <a:miter lim="800000"/>
            <a:headEnd/>
            <a:tailEnd/>
          </a:ln>
        </p:spPr>
        <p:txBody>
          <a:bodyPr rtlCol="0" anchor="b"/>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p:nvPr>
        </p:nvSpPr>
        <p:spPr>
          <a:xfrm>
            <a:off x="1369220" y="-1819339"/>
            <a:ext cx="7043208" cy="415498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a:t>Click to edit Master text styles</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7" name="Slide Number Placeholder 5"/>
          <p:cNvSpPr>
            <a:spLocks noGrp="1"/>
          </p:cNvSpPr>
          <p:nvPr>
            <p:ph type="sldNum" sz="quarter" idx="12"/>
          </p:nvPr>
        </p:nvSpPr>
        <p:spPr/>
        <p:txBody>
          <a:bodyPr/>
          <a:lstStyle>
            <a:lvl1pPr>
              <a:defRPr/>
            </a:lvl1pPr>
          </a:lstStyle>
          <a:p>
            <a:pPr>
              <a:defRPr/>
            </a:pPr>
            <a:fld id="{9CDA4B79-FEF2-4A5C-8AAE-557ACD57A0A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70713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7" name="Slide Number Placeholder 5"/>
          <p:cNvSpPr>
            <a:spLocks noGrp="1"/>
          </p:cNvSpPr>
          <p:nvPr>
            <p:ph type="sldNum" sz="quarter" idx="12"/>
          </p:nvPr>
        </p:nvSpPr>
        <p:spPr/>
        <p:txBody>
          <a:bodyPr/>
          <a:lstStyle>
            <a:lvl1pPr>
              <a:defRPr/>
            </a:lvl1pPr>
          </a:lstStyle>
          <a:p>
            <a:pPr>
              <a:defRPr/>
            </a:pPr>
            <a:fld id="{D7F245A4-CB8F-4253-8D52-F03393A5A0F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88628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F7789213-A070-409A-B799-D356F389C2E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6935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7E0473AC-577E-4909-8C06-0EA090E7FD0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9346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p:spPr>
      </p:pic>
      <p:pic>
        <p:nvPicPr>
          <p:cNvPr id="6"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3314" y="6248400"/>
            <a:ext cx="1398587" cy="388938"/>
          </a:xfrm>
          <a:prstGeom prst="rect">
            <a:avLst/>
          </a:prstGeom>
        </p:spPr>
      </p:pic>
      <p:sp>
        <p:nvSpPr>
          <p:cNvPr id="2" name="Title 1"/>
          <p:cNvSpPr>
            <a:spLocks noGrp="1"/>
          </p:cNvSpPr>
          <p:nvPr>
            <p:ph type="title"/>
          </p:nvPr>
        </p:nvSpPr>
        <p:spPr>
          <a:xfrm>
            <a:off x="381000" y="230187"/>
            <a:ext cx="8382000" cy="750205"/>
          </a:xfrm>
          <a:noFill/>
          <a:ln w="9525">
            <a:noFill/>
            <a:miter lim="800000"/>
            <a:headEnd/>
            <a:tailEnd/>
          </a:ln>
        </p:spPr>
        <p:txBody>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a:t>Click to edit Master title style</a:t>
            </a:r>
            <a:endParaRPr lang="en-US" dirty="0"/>
          </a:p>
        </p:txBody>
      </p:sp>
      <p:sp>
        <p:nvSpPr>
          <p:cNvPr id="5"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3314" y="6248400"/>
            <a:ext cx="1398587" cy="388938"/>
          </a:xfrm>
          <a:prstGeom prst="rect">
            <a:avLst/>
          </a:prstGeom>
        </p:spPr>
      </p:pic>
      <p:sp>
        <p:nvSpPr>
          <p:cNvPr id="2" name="Title 1"/>
          <p:cNvSpPr>
            <a:spLocks noGrp="1"/>
          </p:cNvSpPr>
          <p:nvPr>
            <p:ph type="title"/>
          </p:nvPr>
        </p:nvSpPr>
        <p:spPr>
          <a:xfrm>
            <a:off x="381000" y="230187"/>
            <a:ext cx="8382000" cy="750205"/>
          </a:xfrm>
          <a:noFill/>
          <a:ln w="9525">
            <a:noFill/>
            <a:miter lim="800000"/>
            <a:headEnd/>
            <a:tailEnd/>
          </a:ln>
        </p:spPr>
        <p:txBody>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3314" y="6248400"/>
            <a:ext cx="1398587" cy="388938"/>
          </a:xfrm>
          <a:prstGeom prst="rect">
            <a:avLst/>
          </a:prstGeom>
        </p:spPr>
      </p:pic>
      <p:sp>
        <p:nvSpPr>
          <p:cNvPr id="2" name="Title 1"/>
          <p:cNvSpPr>
            <a:spLocks noGrp="1"/>
          </p:cNvSpPr>
          <p:nvPr>
            <p:ph type="title"/>
          </p:nvPr>
        </p:nvSpPr>
        <p:spPr>
          <a:xfrm>
            <a:off x="381000" y="230187"/>
            <a:ext cx="8382000" cy="750205"/>
          </a:xfrm>
          <a:noFill/>
          <a:ln w="9525">
            <a:noFill/>
            <a:miter lim="800000"/>
            <a:headEnd/>
            <a:tailEnd/>
          </a:ln>
        </p:spPr>
        <p:txBody>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a:t>Click to edit Master title style</a:t>
            </a:r>
            <a:endParaRPr lang="en-US" dirty="0"/>
          </a:p>
        </p:txBody>
      </p:sp>
      <p:sp>
        <p:nvSpPr>
          <p:cNvPr id="3" name="Text Placeholder 2"/>
          <p:cNvSpPr>
            <a:spLocks noGrp="1"/>
          </p:cNvSpPr>
          <p:nvPr>
            <p:ph type="body" idx="1"/>
          </p:nvPr>
        </p:nvSpPr>
        <p:spPr>
          <a:xfrm>
            <a:off x="381000" y="1411555"/>
            <a:ext cx="4114800"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2" y="1411555"/>
            <a:ext cx="4117019"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2" name="Picture 3" descr="top_banner.png"/>
          <p:cNvPicPr>
            <a:picLocks noChangeAspect="1"/>
          </p:cNvPicPr>
          <p:nvPr userDrawn="1"/>
        </p:nvPicPr>
        <p:blipFill>
          <a:blip r:embed="rId2" cstate="print"/>
          <a:srcRect/>
          <a:stretch>
            <a:fillRect/>
          </a:stretch>
        </p:blipFill>
        <p:spPr bwMode="auto">
          <a:xfrm>
            <a:off x="0" y="0"/>
            <a:ext cx="9144000" cy="1031875"/>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9"/>
            <a:ext cx="8382000" cy="75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a:t>Click to edit Master title style</a:t>
            </a:r>
            <a:endParaRPr lang="en-US" dirty="0"/>
          </a:p>
        </p:txBody>
      </p:sp>
      <p:sp>
        <p:nvSpPr>
          <p:cNvPr id="1027" name="Text Placeholder 2"/>
          <p:cNvSpPr>
            <a:spLocks noGrp="1"/>
          </p:cNvSpPr>
          <p:nvPr>
            <p:ph type="body" idx="1"/>
          </p:nvPr>
        </p:nvSpPr>
        <p:spPr bwMode="auto">
          <a:xfrm>
            <a:off x="381000" y="1412875"/>
            <a:ext cx="8382000" cy="2211388"/>
          </a:xfrm>
          <a:prstGeom prst="rect">
            <a:avLst/>
          </a:prstGeom>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3" r:id="rId4"/>
    <p:sldLayoutId id="2147483709" r:id="rId5"/>
    <p:sldLayoutId id="2147483710" r:id="rId6"/>
    <p:sldLayoutId id="2147483704" r:id="rId7"/>
    <p:sldLayoutId id="2147483705" r:id="rId8"/>
    <p:sldLayoutId id="2147483711" r:id="rId9"/>
    <p:sldLayoutId id="2147483712" r:id="rId10"/>
    <p:sldLayoutId id="2147483713" r:id="rId11"/>
    <p:sldLayoutId id="2147483714" r:id="rId12"/>
  </p:sldLayoutIdLst>
  <p:transition>
    <p:fade/>
  </p:transition>
  <p:txStyles>
    <p:titleStyle>
      <a:lvl1pPr algn="l" defTabSz="911225" rtl="0" fontAlgn="base">
        <a:lnSpc>
          <a:spcPct val="90000"/>
        </a:lnSpc>
        <a:spcBef>
          <a:spcPct val="0"/>
        </a:spcBef>
        <a:spcAft>
          <a:spcPct val="0"/>
        </a:spcAft>
        <a:defRPr lang="en-US" sz="5400" kern="1200"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vl2pPr algn="l" defTabSz="911225" rtl="0" fontAlgn="base">
        <a:lnSpc>
          <a:spcPct val="90000"/>
        </a:lnSpc>
        <a:spcBef>
          <a:spcPct val="0"/>
        </a:spcBef>
        <a:spcAft>
          <a:spcPct val="0"/>
        </a:spcAft>
        <a:defRPr sz="5400">
          <a:solidFill>
            <a:schemeClr val="tx1"/>
          </a:solidFill>
          <a:latin typeface="Segoe" pitchFamily="34" charset="0"/>
          <a:cs typeface="Arial" charset="0"/>
        </a:defRPr>
      </a:lvl2pPr>
      <a:lvl3pPr algn="l" defTabSz="911225" rtl="0" fontAlgn="base">
        <a:lnSpc>
          <a:spcPct val="90000"/>
        </a:lnSpc>
        <a:spcBef>
          <a:spcPct val="0"/>
        </a:spcBef>
        <a:spcAft>
          <a:spcPct val="0"/>
        </a:spcAft>
        <a:defRPr sz="5400">
          <a:solidFill>
            <a:schemeClr val="tx1"/>
          </a:solidFill>
          <a:latin typeface="Segoe" pitchFamily="34" charset="0"/>
          <a:cs typeface="Arial" charset="0"/>
        </a:defRPr>
      </a:lvl3pPr>
      <a:lvl4pPr algn="l" defTabSz="911225" rtl="0" fontAlgn="base">
        <a:lnSpc>
          <a:spcPct val="90000"/>
        </a:lnSpc>
        <a:spcBef>
          <a:spcPct val="0"/>
        </a:spcBef>
        <a:spcAft>
          <a:spcPct val="0"/>
        </a:spcAft>
        <a:defRPr sz="5400">
          <a:solidFill>
            <a:schemeClr val="tx1"/>
          </a:solidFill>
          <a:latin typeface="Segoe" pitchFamily="34" charset="0"/>
          <a:cs typeface="Arial" charset="0"/>
        </a:defRPr>
      </a:lvl4pPr>
      <a:lvl5pPr algn="l" defTabSz="911225" rtl="0" fontAlgn="base">
        <a:lnSpc>
          <a:spcPct val="90000"/>
        </a:lnSpc>
        <a:spcBef>
          <a:spcPct val="0"/>
        </a:spcBef>
        <a:spcAft>
          <a:spcPct val="0"/>
        </a:spcAft>
        <a:defRPr sz="5400">
          <a:solidFill>
            <a:schemeClr val="tx1"/>
          </a:solidFill>
          <a:latin typeface="Segoe" pitchFamily="34" charset="0"/>
          <a:cs typeface="Arial" charset="0"/>
        </a:defRPr>
      </a:lvl5pPr>
      <a:lvl6pPr marL="457200" algn="l" defTabSz="911225" rtl="0" fontAlgn="base">
        <a:lnSpc>
          <a:spcPct val="90000"/>
        </a:lnSpc>
        <a:spcBef>
          <a:spcPct val="0"/>
        </a:spcBef>
        <a:spcAft>
          <a:spcPct val="0"/>
        </a:spcAft>
        <a:defRPr sz="5400">
          <a:solidFill>
            <a:schemeClr val="tx1"/>
          </a:solidFill>
          <a:latin typeface="Segoe" pitchFamily="34" charset="0"/>
          <a:cs typeface="Arial" charset="0"/>
        </a:defRPr>
      </a:lvl6pPr>
      <a:lvl7pPr marL="914400" algn="l" defTabSz="911225" rtl="0" fontAlgn="base">
        <a:lnSpc>
          <a:spcPct val="90000"/>
        </a:lnSpc>
        <a:spcBef>
          <a:spcPct val="0"/>
        </a:spcBef>
        <a:spcAft>
          <a:spcPct val="0"/>
        </a:spcAft>
        <a:defRPr sz="5400">
          <a:solidFill>
            <a:schemeClr val="tx1"/>
          </a:solidFill>
          <a:latin typeface="Segoe" pitchFamily="34" charset="0"/>
          <a:cs typeface="Arial" charset="0"/>
        </a:defRPr>
      </a:lvl7pPr>
      <a:lvl8pPr marL="1371600" algn="l" defTabSz="911225" rtl="0" fontAlgn="base">
        <a:lnSpc>
          <a:spcPct val="90000"/>
        </a:lnSpc>
        <a:spcBef>
          <a:spcPct val="0"/>
        </a:spcBef>
        <a:spcAft>
          <a:spcPct val="0"/>
        </a:spcAft>
        <a:defRPr sz="5400">
          <a:solidFill>
            <a:schemeClr val="tx1"/>
          </a:solidFill>
          <a:latin typeface="Segoe" pitchFamily="34" charset="0"/>
          <a:cs typeface="Arial" charset="0"/>
        </a:defRPr>
      </a:lvl8pPr>
      <a:lvl9pPr marL="1828800" algn="l" defTabSz="911225" rtl="0" fontAlgn="base">
        <a:lnSpc>
          <a:spcPct val="90000"/>
        </a:lnSpc>
        <a:spcBef>
          <a:spcPct val="0"/>
        </a:spcBef>
        <a:spcAft>
          <a:spcPct val="0"/>
        </a:spcAft>
        <a:defRPr sz="5400">
          <a:solidFill>
            <a:schemeClr val="tx1"/>
          </a:solidFill>
          <a:latin typeface="Segoe" pitchFamily="34" charset="0"/>
          <a:cs typeface="Arial" charset="0"/>
        </a:defRPr>
      </a:lvl9pPr>
    </p:titleStyle>
    <p:bodyStyle>
      <a:lvl1pPr marL="384175" indent="-384175" algn="l" defTabSz="912813" rtl="0" fontAlgn="base">
        <a:lnSpc>
          <a:spcPct val="90000"/>
        </a:lnSpc>
        <a:spcBef>
          <a:spcPct val="20000"/>
        </a:spcBef>
        <a:spcAft>
          <a:spcPct val="0"/>
        </a:spcAft>
        <a:buSzPct val="90000"/>
        <a:buBlip>
          <a:blip r:embed="rId15"/>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15"/>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15"/>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15"/>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15"/>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defTabSz="914400">
              <a:defRPr/>
            </a:pPr>
            <a:r>
              <a:rPr lang="en-US">
                <a:solidFill>
                  <a:prstClr val="black">
                    <a:tint val="75000"/>
                  </a:prstClr>
                </a:solidFill>
              </a:rPr>
              <a:t>March 2012</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defTabSz="914400">
              <a:defRPr/>
            </a:pPr>
            <a:r>
              <a:rPr lang="en-US">
                <a:solidFill>
                  <a:prstClr val="black">
                    <a:tint val="75000"/>
                  </a:prstClr>
                </a:solidFill>
              </a:rPr>
              <a:t>TACAS'12</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defTabSz="914400">
              <a:defRPr/>
            </a:pPr>
            <a:fld id="{F1785E9A-E967-4BAB-B98E-25B92D1DBFF8}" type="slidenum">
              <a:rPr lang="en-US">
                <a:solidFill>
                  <a:prstClr val="black">
                    <a:tint val="75000"/>
                  </a:prstClr>
                </a:solidFill>
              </a:rPr>
              <a:pPr defTabSz="914400">
                <a:defRPr/>
              </a:pPr>
              <a:t>‹#›</a:t>
            </a:fld>
            <a:endParaRPr lang="en-US">
              <a:solidFill>
                <a:prstClr val="black">
                  <a:tint val="75000"/>
                </a:prstClr>
              </a:solidFill>
            </a:endParaRPr>
          </a:p>
        </p:txBody>
      </p:sp>
    </p:spTree>
    <p:extLst>
      <p:ext uri="{BB962C8B-B14F-4D97-AF65-F5344CB8AC3E}">
        <p14:creationId xmlns:p14="http://schemas.microsoft.com/office/powerpoint/2010/main" val="26686715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g"/><Relationship Id="rId7" Type="http://schemas.openxmlformats.org/officeDocument/2006/relationships/image" Target="../media/image36.png"/><Relationship Id="rId12" Type="http://schemas.openxmlformats.org/officeDocument/2006/relationships/image" Target="../media/image41.jpeg"/><Relationship Id="rId2" Type="http://schemas.openxmlformats.org/officeDocument/2006/relationships/image" Target="../media/image31.jpg"/><Relationship Id="rId1" Type="http://schemas.openxmlformats.org/officeDocument/2006/relationships/slideLayout" Target="../slideLayouts/slideLayout14.xml"/><Relationship Id="rId6" Type="http://schemas.openxmlformats.org/officeDocument/2006/relationships/image" Target="../media/image35.jpg"/><Relationship Id="rId11" Type="http://schemas.openxmlformats.org/officeDocument/2006/relationships/image" Target="../media/image40.jpeg"/><Relationship Id="rId5" Type="http://schemas.openxmlformats.org/officeDocument/2006/relationships/image" Target="../media/image34.jpg"/><Relationship Id="rId10" Type="http://schemas.openxmlformats.org/officeDocument/2006/relationships/image" Target="../media/image39.jpg"/><Relationship Id="rId4" Type="http://schemas.openxmlformats.org/officeDocument/2006/relationships/image" Target="../media/image33.jpeg"/><Relationship Id="rId9" Type="http://schemas.openxmlformats.org/officeDocument/2006/relationships/image" Target="../media/image3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4.xml"/><Relationship Id="rId6" Type="http://schemas.openxmlformats.org/officeDocument/2006/relationships/image" Target="../media/image190.png"/><Relationship Id="rId5" Type="http://schemas.openxmlformats.org/officeDocument/2006/relationships/image" Target="../media/image181.PNG"/><Relationship Id="rId4" Type="http://schemas.openxmlformats.org/officeDocument/2006/relationships/image" Target="../media/image44.WMF"/></Relationships>
</file>

<file path=ppt/slides/_rels/slide1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43.PNG"/><Relationship Id="rId7" Type="http://schemas.openxmlformats.org/officeDocument/2006/relationships/image" Target="../media/image220.png"/><Relationship Id="rId2" Type="http://schemas.openxmlformats.org/officeDocument/2006/relationships/image" Target="../media/image42.jpeg"/><Relationship Id="rId1" Type="http://schemas.openxmlformats.org/officeDocument/2006/relationships/slideLayout" Target="../slideLayouts/slideLayout14.xml"/><Relationship Id="rId6" Type="http://schemas.openxmlformats.org/officeDocument/2006/relationships/image" Target="../media/image210.png"/><Relationship Id="rId11" Type="http://schemas.openxmlformats.org/officeDocument/2006/relationships/image" Target="../media/image260.png"/><Relationship Id="rId5" Type="http://schemas.openxmlformats.org/officeDocument/2006/relationships/image" Target="../media/image200.png"/><Relationship Id="rId10" Type="http://schemas.openxmlformats.org/officeDocument/2006/relationships/image" Target="../media/image250.png"/><Relationship Id="rId4" Type="http://schemas.openxmlformats.org/officeDocument/2006/relationships/image" Target="../media/image44.WMF"/><Relationship Id="rId9" Type="http://schemas.openxmlformats.org/officeDocument/2006/relationships/image" Target="../media/image2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hyperlink" Target="../tutorial/maxsmt.smt2"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8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8.png"/><Relationship Id="rId7" Type="http://schemas.openxmlformats.org/officeDocument/2006/relationships/customXml" Target="../ink/ink2.xml"/><Relationship Id="rId2" Type="http://schemas.openxmlformats.org/officeDocument/2006/relationships/image" Target="../media/image7.jpg"/><Relationship Id="rId1" Type="http://schemas.openxmlformats.org/officeDocument/2006/relationships/slideLayout" Target="../slideLayouts/slideLayout19.xml"/><Relationship Id="rId6" Type="http://schemas.openxmlformats.org/officeDocument/2006/relationships/image" Target="../media/image10.emf"/><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50.png"/><Relationship Id="rId1" Type="http://schemas.openxmlformats.org/officeDocument/2006/relationships/slideLayout" Target="../slideLayouts/slideLayout19.xml"/><Relationship Id="rId6" Type="http://schemas.openxmlformats.org/officeDocument/2006/relationships/image" Target="../media/image37.emf"/><Relationship Id="rId5" Type="http://schemas.openxmlformats.org/officeDocument/2006/relationships/customXml" Target="../ink/ink5.xml"/><Relationship Id="rId4" Type="http://schemas.openxmlformats.org/officeDocument/2006/relationships/image" Target="../media/image36.emf"/></Relationships>
</file>

<file path=ppt/slides/_rels/slide3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50.png"/><Relationship Id="rId1" Type="http://schemas.openxmlformats.org/officeDocument/2006/relationships/slideLayout" Target="../slideLayouts/slideLayout19.xml"/><Relationship Id="rId6" Type="http://schemas.openxmlformats.org/officeDocument/2006/relationships/image" Target="../media/image400.png"/><Relationship Id="rId5" Type="http://schemas.openxmlformats.org/officeDocument/2006/relationships/image" Target="../media/image39.emf"/><Relationship Id="rId4" Type="http://schemas.openxmlformats.org/officeDocument/2006/relationships/customXml" Target="../ink/ink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50.png"/><Relationship Id="rId1" Type="http://schemas.openxmlformats.org/officeDocument/2006/relationships/slideLayout" Target="../slideLayouts/slideLayout19.xml"/><Relationship Id="rId5" Type="http://schemas.openxmlformats.org/officeDocument/2006/relationships/image" Target="../media/image42.emf"/><Relationship Id="rId4" Type="http://schemas.openxmlformats.org/officeDocument/2006/relationships/customXml" Target="../ink/ink7.xml"/></Relationships>
</file>

<file path=ppt/slides/_rels/slide4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350.png"/><Relationship Id="rId1" Type="http://schemas.openxmlformats.org/officeDocument/2006/relationships/slideLayout" Target="../slideLayouts/slideLayout19.xml"/><Relationship Id="rId5" Type="http://schemas.openxmlformats.org/officeDocument/2006/relationships/image" Target="../media/image39.emf"/><Relationship Id="rId4" Type="http://schemas.openxmlformats.org/officeDocument/2006/relationships/customXml" Target="../ink/ink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emf"/><Relationship Id="rId2" Type="http://schemas.openxmlformats.org/officeDocument/2006/relationships/image" Target="../media/image350.png"/><Relationship Id="rId1" Type="http://schemas.openxmlformats.org/officeDocument/2006/relationships/slideLayout" Target="../slideLayouts/slideLayout19.xml"/><Relationship Id="rId6" Type="http://schemas.openxmlformats.org/officeDocument/2006/relationships/customXml" Target="../ink/ink10.xml"/><Relationship Id="rId5" Type="http://schemas.openxmlformats.org/officeDocument/2006/relationships/image" Target="../media/image45.emf"/><Relationship Id="rId4" Type="http://schemas.openxmlformats.org/officeDocument/2006/relationships/customXml" Target="../ink/ink9.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png"/><Relationship Id="rId1" Type="http://schemas.openxmlformats.org/officeDocument/2006/relationships/slideLayout" Target="../slideLayouts/slideLayout19.xml"/><Relationship Id="rId4" Type="http://schemas.openxmlformats.org/officeDocument/2006/relationships/image" Target="../media/image490.PNG"/></Relationships>
</file>

<file path=ppt/slides/_rels/slide4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customXml" Target="../ink/ink16.xml"/><Relationship Id="rId18" Type="http://schemas.openxmlformats.org/officeDocument/2006/relationships/image" Target="../media/image63.emf"/><Relationship Id="rId3" Type="http://schemas.openxmlformats.org/officeDocument/2006/relationships/customXml" Target="../ink/ink11.xml"/><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60.emf"/><Relationship Id="rId17" Type="http://schemas.openxmlformats.org/officeDocument/2006/relationships/customXml" Target="../ink/ink18.xml"/><Relationship Id="rId2" Type="http://schemas.openxmlformats.org/officeDocument/2006/relationships/image" Target="../media/image48.png"/><Relationship Id="rId16" Type="http://schemas.openxmlformats.org/officeDocument/2006/relationships/image" Target="../media/image62.emf"/><Relationship Id="rId20" Type="http://schemas.openxmlformats.org/officeDocument/2006/relationships/image" Target="../media/image64.emf"/><Relationship Id="rId1" Type="http://schemas.openxmlformats.org/officeDocument/2006/relationships/slideLayout" Target="../slideLayouts/slideLayout14.xml"/><Relationship Id="rId6" Type="http://schemas.openxmlformats.org/officeDocument/2006/relationships/image" Target="../media/image57.emf"/><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59.emf"/><Relationship Id="rId19" Type="http://schemas.openxmlformats.org/officeDocument/2006/relationships/customXml" Target="../ink/ink19.xml"/><Relationship Id="rId4" Type="http://schemas.openxmlformats.org/officeDocument/2006/relationships/image" Target="../media/image56.emf"/><Relationship Id="rId9" Type="http://schemas.openxmlformats.org/officeDocument/2006/relationships/customXml" Target="../ink/ink14.xml"/><Relationship Id="rId14" Type="http://schemas.openxmlformats.org/officeDocument/2006/relationships/image" Target="../media/image61.emf"/><Relationship Id="rId22" Type="http://schemas.openxmlformats.org/officeDocument/2006/relationships/image" Target="../media/image65.emf"/></Relationships>
</file>

<file path=ppt/slides/_rels/slide47.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23.xml"/><Relationship Id="rId3" Type="http://schemas.openxmlformats.org/officeDocument/2006/relationships/image" Target="../media/image460.png"/><Relationship Id="rId7" Type="http://schemas.openxmlformats.org/officeDocument/2006/relationships/image" Target="../media/image57.png"/><Relationship Id="rId12" Type="http://schemas.openxmlformats.org/officeDocument/2006/relationships/image" Target="../media/image67.emf"/><Relationship Id="rId2" Type="http://schemas.openxmlformats.org/officeDocument/2006/relationships/image" Target="../media/image450.PNG"/><Relationship Id="rId16" Type="http://schemas.openxmlformats.org/officeDocument/2006/relationships/image" Target="../media/image69.emf"/><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customXml" Target="../ink/ink22.xml"/><Relationship Id="rId5" Type="http://schemas.openxmlformats.org/officeDocument/2006/relationships/image" Target="../media/image550.png"/><Relationship Id="rId15" Type="http://schemas.openxmlformats.org/officeDocument/2006/relationships/customXml" Target="../ink/ink24.xml"/><Relationship Id="rId10" Type="http://schemas.openxmlformats.org/officeDocument/2006/relationships/image" Target="../media/image66.emf"/><Relationship Id="rId4" Type="http://schemas.openxmlformats.org/officeDocument/2006/relationships/image" Target="../media/image471.png"/><Relationship Id="rId9" Type="http://schemas.openxmlformats.org/officeDocument/2006/relationships/customXml" Target="../ink/ink21.xml"/><Relationship Id="rId14" Type="http://schemas.openxmlformats.org/officeDocument/2006/relationships/image" Target="../media/image68.emf"/></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7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image" Target="../media/image17.jpeg"/><Relationship Id="rId12" Type="http://schemas.openxmlformats.org/officeDocument/2006/relationships/image" Target="../media/image25.jpeg"/><Relationship Id="rId2" Type="http://schemas.openxmlformats.org/officeDocument/2006/relationships/notesSlide" Target="../notesSlides/notesSlide3.xml"/><Relationship Id="rId16" Type="http://schemas.openxmlformats.org/officeDocument/2006/relationships/image" Target="../media/image34.emf"/><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4.gif"/><Relationship Id="rId5" Type="http://schemas.openxmlformats.org/officeDocument/2006/relationships/image" Target="../media/image13.png"/><Relationship Id="rId15" Type="http://schemas.openxmlformats.org/officeDocument/2006/relationships/customXml" Target="../ink/ink3.xml"/><Relationship Id="rId10"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2.png"/><Relationship Id="rId1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981200"/>
            <a:ext cx="7692761" cy="609398"/>
          </a:xfrm>
        </p:spPr>
        <p:txBody>
          <a:bodyPr/>
          <a:lstStyle/>
          <a:p>
            <a:pPr lvl="0"/>
            <a:r>
              <a:rPr lang="en-US" sz="4400" i="1" dirty="0">
                <a:effectLst/>
                <a:sym typeface="Symbol" panose="05050102010706020507" pitchFamily="18" charset="2"/>
              </a:rPr>
              <a:t>Z – Maximal </a:t>
            </a:r>
            <a:r>
              <a:rPr lang="en-US" sz="4400" i="1" dirty="0" err="1">
                <a:effectLst/>
                <a:sym typeface="Symbol" panose="05050102010706020507" pitchFamily="18" charset="2"/>
              </a:rPr>
              <a:t>Satisfaciton</a:t>
            </a:r>
            <a:r>
              <a:rPr lang="en-US" sz="4400" i="1" dirty="0">
                <a:effectLst/>
                <a:sym typeface="Symbol" panose="05050102010706020507" pitchFamily="18" charset="2"/>
              </a:rPr>
              <a:t> with Z3</a:t>
            </a:r>
            <a:endParaRPr lang="en-US" sz="4400" dirty="0">
              <a:effectLst/>
            </a:endParaRPr>
          </a:p>
        </p:txBody>
      </p:sp>
      <p:sp>
        <p:nvSpPr>
          <p:cNvPr id="11267" name="Subtitle 2"/>
          <p:cNvSpPr>
            <a:spLocks noGrp="1"/>
          </p:cNvSpPr>
          <p:nvPr>
            <p:ph type="subTitle" idx="1"/>
          </p:nvPr>
        </p:nvSpPr>
        <p:spPr>
          <a:xfrm>
            <a:off x="821206" y="5459006"/>
            <a:ext cx="7693025" cy="941796"/>
          </a:xfrm>
          <a:ln/>
        </p:spPr>
        <p:txBody>
          <a:bodyPr/>
          <a:lstStyle/>
          <a:p>
            <a:pPr defTabSz="911225"/>
            <a:r>
              <a:rPr lang="en-US" dirty="0"/>
              <a:t>Nikolaj Bjørner 		Phan Anh Dung </a:t>
            </a:r>
          </a:p>
          <a:p>
            <a:pPr defTabSz="911225"/>
            <a:r>
              <a:rPr dirty="0"/>
              <a:t>Microsoft Research 	DTU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367" y="317793"/>
            <a:ext cx="8229600" cy="1143000"/>
          </a:xfrm>
        </p:spPr>
        <p:txBody>
          <a:bodyPr/>
          <a:lstStyle/>
          <a:p>
            <a:r>
              <a:rPr lang="en-US" dirty="0"/>
              <a:t>My </a:t>
            </a:r>
            <a:r>
              <a:rPr lang="en-US" dirty="0">
                <a:sym typeface="Symbol" panose="05050102010706020507" pitchFamily="18" charset="2"/>
              </a:rPr>
              <a:t>Z is bigger than your Z!</a:t>
            </a:r>
            <a:endParaRPr lang="en-US" dirty="0"/>
          </a:p>
        </p:txBody>
      </p:sp>
      <p:sp>
        <p:nvSpPr>
          <p:cNvPr id="3" name="Content Placeholder 2"/>
          <p:cNvSpPr>
            <a:spLocks noGrp="1"/>
          </p:cNvSpPr>
          <p:nvPr>
            <p:ph idx="1"/>
          </p:nvPr>
        </p:nvSpPr>
        <p:spPr>
          <a:xfrm>
            <a:off x="113051" y="2015503"/>
            <a:ext cx="9104727" cy="4525963"/>
          </a:xfrm>
        </p:spPr>
        <p:txBody>
          <a:bodyPr/>
          <a:lstStyle/>
          <a:p>
            <a:r>
              <a:rPr lang="en-US" i="1" dirty="0">
                <a:sym typeface="Symbol" panose="05050102010706020507" pitchFamily="18" charset="2"/>
              </a:rPr>
              <a:t>Z is a Z3 module for SMT with objective functions</a:t>
            </a:r>
          </a:p>
          <a:p>
            <a:pPr marL="0" indent="0">
              <a:buNone/>
            </a:pPr>
            <a:endParaRPr lang="en-US" i="1" dirty="0">
              <a:sym typeface="Symbol" panose="05050102010706020507" pitchFamily="18" charset="2"/>
            </a:endParaRPr>
          </a:p>
          <a:p>
            <a:pPr marL="0" indent="0">
              <a:buNone/>
            </a:pPr>
            <a:endParaRPr lang="en-US" i="1" dirty="0">
              <a:sym typeface="Symbol" panose="05050102010706020507" pitchFamily="18" charset="2"/>
            </a:endParaRPr>
          </a:p>
          <a:p>
            <a:r>
              <a:rPr lang="en-US" i="1" dirty="0">
                <a:sym typeface="Symbol" panose="05050102010706020507" pitchFamily="18" charset="2"/>
              </a:rPr>
              <a:t>A new tool for Z3 user scenarios</a:t>
            </a:r>
          </a:p>
          <a:p>
            <a:endParaRPr lang="en-US" i="1" dirty="0">
              <a:sym typeface="Symbol" panose="05050102010706020507" pitchFamily="18" charset="2"/>
            </a:endParaRPr>
          </a:p>
          <a:p>
            <a:pPr marL="0" indent="0">
              <a:buNone/>
            </a:pPr>
            <a:endParaRPr lang="en-US" i="1" dirty="0">
              <a:sym typeface="Symbol" panose="05050102010706020507" pitchFamily="18" charset="2"/>
            </a:endParaRPr>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8284" y="178386"/>
            <a:ext cx="1619250" cy="1695450"/>
          </a:xfrm>
          <a:prstGeom prst="rect">
            <a:avLst/>
          </a:prstGeom>
          <a:noFill/>
          <a:ln w="9525">
            <a:noFill/>
            <a:miter lim="800000"/>
            <a:headEnd/>
            <a:tailEnd/>
          </a:ln>
        </p:spPr>
      </p:pic>
      <p:grpSp>
        <p:nvGrpSpPr>
          <p:cNvPr id="15" name="Group 14"/>
          <p:cNvGrpSpPr/>
          <p:nvPr/>
        </p:nvGrpSpPr>
        <p:grpSpPr>
          <a:xfrm>
            <a:off x="5942347" y="2628193"/>
            <a:ext cx="2061713" cy="1055298"/>
            <a:chOff x="6176513" y="2438400"/>
            <a:chExt cx="2061713" cy="1055298"/>
          </a:xfrm>
        </p:grpSpPr>
        <p:sp>
          <p:nvSpPr>
            <p:cNvPr id="5" name="Rectangular Callout 4"/>
            <p:cNvSpPr/>
            <p:nvPr/>
          </p:nvSpPr>
          <p:spPr>
            <a:xfrm>
              <a:off x="6176513" y="2449902"/>
              <a:ext cx="2061713" cy="1043796"/>
            </a:xfrm>
            <a:prstGeom prst="wedgeRectCallout">
              <a:avLst>
                <a:gd name="adj1" fmla="val -44622"/>
                <a:gd name="adj2" fmla="val 83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DNA</a:t>
              </a:r>
              <a:br>
                <a:rPr lang="en-US" dirty="0"/>
              </a:br>
              <a:r>
                <a:rPr lang="en-US" dirty="0"/>
                <a:t>alignment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928" y="2438400"/>
              <a:ext cx="1055298" cy="1055298"/>
            </a:xfrm>
            <a:prstGeom prst="rect">
              <a:avLst/>
            </a:prstGeom>
          </p:spPr>
        </p:pic>
      </p:grpSp>
      <p:grpSp>
        <p:nvGrpSpPr>
          <p:cNvPr id="16" name="Group 15"/>
          <p:cNvGrpSpPr/>
          <p:nvPr/>
        </p:nvGrpSpPr>
        <p:grpSpPr>
          <a:xfrm>
            <a:off x="6366294" y="3953976"/>
            <a:ext cx="2321175" cy="1391908"/>
            <a:chOff x="6366294" y="3953976"/>
            <a:chExt cx="2321175" cy="1391908"/>
          </a:xfrm>
        </p:grpSpPr>
        <p:sp>
          <p:nvSpPr>
            <p:cNvPr id="6" name="Rectangular Callout 5"/>
            <p:cNvSpPr/>
            <p:nvPr/>
          </p:nvSpPr>
          <p:spPr>
            <a:xfrm>
              <a:off x="6366294" y="3960846"/>
              <a:ext cx="2308475" cy="1369044"/>
            </a:xfrm>
            <a:prstGeom prst="wedgeRectCallout">
              <a:avLst>
                <a:gd name="adj1" fmla="val -67970"/>
                <a:gd name="adj2" fmla="val -3254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Longest</a:t>
              </a:r>
            </a:p>
            <a:p>
              <a:r>
                <a:rPr lang="en-US" dirty="0"/>
                <a:t>Paths</a:t>
              </a:r>
            </a:p>
            <a:p>
              <a:r>
                <a:rPr lang="en-US" dirty="0"/>
                <a:t>for static</a:t>
              </a:r>
              <a:br>
                <a:rPr lang="en-US" dirty="0"/>
              </a:br>
              <a:r>
                <a:rPr lang="en-US" dirty="0"/>
                <a:t>analysis</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2130" y="3953976"/>
              <a:ext cx="1105339" cy="1391908"/>
            </a:xfrm>
            <a:prstGeom prst="rect">
              <a:avLst/>
            </a:prstGeom>
          </p:spPr>
        </p:pic>
      </p:grpSp>
      <p:grpSp>
        <p:nvGrpSpPr>
          <p:cNvPr id="18" name="Group 17"/>
          <p:cNvGrpSpPr/>
          <p:nvPr/>
        </p:nvGrpSpPr>
        <p:grpSpPr>
          <a:xfrm>
            <a:off x="2898692" y="5329890"/>
            <a:ext cx="2119987" cy="1415836"/>
            <a:chOff x="2898692" y="5329890"/>
            <a:chExt cx="2119987" cy="1415836"/>
          </a:xfrm>
        </p:grpSpPr>
        <p:sp>
          <p:nvSpPr>
            <p:cNvPr id="11" name="Rectangular Callout 10"/>
            <p:cNvSpPr/>
            <p:nvPr/>
          </p:nvSpPr>
          <p:spPr>
            <a:xfrm>
              <a:off x="2898692" y="5329890"/>
              <a:ext cx="2119987" cy="1415836"/>
            </a:xfrm>
            <a:prstGeom prst="wedgeRectCallout">
              <a:avLst>
                <a:gd name="adj1" fmla="val -6685"/>
                <a:gd name="adj2" fmla="val -13398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lvl="1" indent="0"/>
              <a:r>
                <a:rPr lang="en-US" i="1" dirty="0">
                  <a:sym typeface="Symbol" panose="05050102010706020507" pitchFamily="18" charset="2"/>
                </a:rPr>
                <a:t>Chip </a:t>
              </a:r>
            </a:p>
            <a:p>
              <a:pPr marL="0" lvl="1" indent="0"/>
              <a:r>
                <a:rPr lang="en-US" i="1" dirty="0">
                  <a:sym typeface="Symbol" panose="05050102010706020507" pitchFamily="18" charset="2"/>
                </a:rPr>
                <a:t>Design for</a:t>
              </a:r>
            </a:p>
            <a:p>
              <a:pPr marL="0" lvl="1" indent="0"/>
              <a:r>
                <a:rPr lang="en-US" i="1" dirty="0">
                  <a:sym typeface="Symbol" panose="05050102010706020507" pitchFamily="18" charset="2"/>
                </a:rPr>
                <a:t>Energy</a:t>
              </a:r>
            </a:p>
            <a:p>
              <a:pPr marL="0" lvl="1" indent="0"/>
              <a:r>
                <a:rPr lang="en-US" i="1" dirty="0">
                  <a:sym typeface="Symbol" panose="05050102010706020507" pitchFamily="18" charset="2"/>
                </a:rPr>
                <a:t>Saving </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6405" y="5329890"/>
              <a:ext cx="772274" cy="1415836"/>
            </a:xfrm>
            <a:prstGeom prst="rect">
              <a:avLst/>
            </a:prstGeom>
          </p:spPr>
        </p:pic>
      </p:grpSp>
      <p:grpSp>
        <p:nvGrpSpPr>
          <p:cNvPr id="17" name="Group 16"/>
          <p:cNvGrpSpPr/>
          <p:nvPr/>
        </p:nvGrpSpPr>
        <p:grpSpPr>
          <a:xfrm>
            <a:off x="5273656" y="5376682"/>
            <a:ext cx="2321174" cy="1375450"/>
            <a:chOff x="5273656" y="5376682"/>
            <a:chExt cx="2321174" cy="1375450"/>
          </a:xfrm>
        </p:grpSpPr>
        <p:sp>
          <p:nvSpPr>
            <p:cNvPr id="10" name="Rectangular Callout 9"/>
            <p:cNvSpPr/>
            <p:nvPr/>
          </p:nvSpPr>
          <p:spPr>
            <a:xfrm>
              <a:off x="5273656" y="5376682"/>
              <a:ext cx="2308475" cy="1369044"/>
            </a:xfrm>
            <a:prstGeom prst="wedgeRectCallout">
              <a:avLst>
                <a:gd name="adj1" fmla="val -32096"/>
                <a:gd name="adj2" fmla="val -13776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lvl="1" indent="0"/>
              <a:r>
                <a:rPr lang="en-US" i="1" dirty="0">
                  <a:sym typeface="Symbol" panose="05050102010706020507" pitchFamily="18" charset="2"/>
                </a:rPr>
                <a:t>Materials</a:t>
              </a:r>
            </a:p>
            <a:p>
              <a:pPr marL="0" lvl="1" indent="0"/>
              <a:r>
                <a:rPr lang="en-US" i="1" dirty="0">
                  <a:sym typeface="Symbol" panose="05050102010706020507" pitchFamily="18" charset="2"/>
                </a:rPr>
                <a:t>discovery</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5429" y="5376682"/>
              <a:ext cx="1159401" cy="1375450"/>
            </a:xfrm>
            <a:prstGeom prst="rect">
              <a:avLst/>
            </a:prstGeom>
          </p:spPr>
        </p:pic>
      </p:grpSp>
      <p:grpSp>
        <p:nvGrpSpPr>
          <p:cNvPr id="19" name="Group 18"/>
          <p:cNvGrpSpPr/>
          <p:nvPr/>
        </p:nvGrpSpPr>
        <p:grpSpPr>
          <a:xfrm>
            <a:off x="627078" y="5548439"/>
            <a:ext cx="2176030" cy="1150153"/>
            <a:chOff x="590315" y="4950009"/>
            <a:chExt cx="2176030" cy="1150153"/>
          </a:xfrm>
        </p:grpSpPr>
        <p:sp>
          <p:nvSpPr>
            <p:cNvPr id="9" name="Rectangular Callout 8"/>
            <p:cNvSpPr/>
            <p:nvPr/>
          </p:nvSpPr>
          <p:spPr>
            <a:xfrm>
              <a:off x="590315" y="4950009"/>
              <a:ext cx="2163329" cy="1150153"/>
            </a:xfrm>
            <a:prstGeom prst="wedgeRectCallout">
              <a:avLst>
                <a:gd name="adj1" fmla="val 66890"/>
                <a:gd name="adj2" fmla="val -1612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lvl="1" indent="0"/>
              <a:r>
                <a:rPr lang="en-US" i="1" dirty="0">
                  <a:sym typeface="Symbol" panose="05050102010706020507" pitchFamily="18" charset="2"/>
                </a:rPr>
                <a:t>Max profit</a:t>
              </a:r>
            </a:p>
            <a:p>
              <a:pPr marL="0" lvl="1" indent="0"/>
              <a:r>
                <a:rPr lang="en-US" i="1" dirty="0">
                  <a:sym typeface="Symbol" panose="05050102010706020507" pitchFamily="18" charset="2"/>
                </a:rPr>
                <a:t>goods </a:t>
              </a:r>
            </a:p>
            <a:p>
              <a:pPr marL="0" lvl="1" indent="0"/>
              <a:r>
                <a:rPr lang="en-US" i="1" dirty="0">
                  <a:sym typeface="Symbol" panose="05050102010706020507" pitchFamily="18" charset="2"/>
                </a:rPr>
                <a:t>packing</a:t>
              </a:r>
            </a:p>
          </p:txBody>
        </p:sp>
        <p:pic>
          <p:nvPicPr>
            <p:cNvPr id="14" name="Picture 13"/>
            <p:cNvPicPr>
              <a:picLocks noChangeAspect="1"/>
            </p:cNvPicPr>
            <p:nvPr/>
          </p:nvPicPr>
          <p:blipFill rotWithShape="1">
            <a:blip r:embed="rId7"/>
            <a:srcRect l="46250" t="26384" r="47422" b="62001"/>
            <a:stretch/>
          </p:blipFill>
          <p:spPr>
            <a:xfrm>
              <a:off x="1763757" y="4950009"/>
              <a:ext cx="1002588" cy="1150153"/>
            </a:xfrm>
            <a:prstGeom prst="rect">
              <a:avLst/>
            </a:prstGeom>
          </p:spPr>
        </p:pic>
      </p:grpSp>
      <p:grpSp>
        <p:nvGrpSpPr>
          <p:cNvPr id="27" name="Group 26"/>
          <p:cNvGrpSpPr/>
          <p:nvPr/>
        </p:nvGrpSpPr>
        <p:grpSpPr>
          <a:xfrm>
            <a:off x="4262261" y="2613955"/>
            <a:ext cx="1539815" cy="1022406"/>
            <a:chOff x="4343400" y="2571694"/>
            <a:chExt cx="1539815" cy="1022406"/>
          </a:xfrm>
        </p:grpSpPr>
        <p:sp>
          <p:nvSpPr>
            <p:cNvPr id="26" name="Rectangular Callout 25"/>
            <p:cNvSpPr/>
            <p:nvPr/>
          </p:nvSpPr>
          <p:spPr>
            <a:xfrm>
              <a:off x="4343400" y="2578100"/>
              <a:ext cx="1524000" cy="1016000"/>
            </a:xfrm>
            <a:prstGeom prst="wedge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t>Theorem</a:t>
              </a:r>
              <a:br>
                <a:rPr lang="en-US" sz="1400" dirty="0"/>
              </a:br>
              <a:r>
                <a:rPr lang="en-US" sz="1400" dirty="0" err="1"/>
                <a:t>prover</a:t>
              </a:r>
              <a:endParaRPr lang="en-US" sz="1400" dirty="0"/>
            </a:p>
            <a:p>
              <a:r>
                <a:rPr lang="en-US" sz="1400" dirty="0"/>
                <a:t>tuning</a:t>
              </a:r>
            </a:p>
          </p:txBody>
        </p:sp>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7167" y="2571694"/>
              <a:ext cx="676048" cy="1019866"/>
            </a:xfrm>
            <a:prstGeom prst="rect">
              <a:avLst/>
            </a:prstGeom>
          </p:spPr>
        </p:pic>
      </p:grpSp>
      <p:grpSp>
        <p:nvGrpSpPr>
          <p:cNvPr id="30" name="Group 29"/>
          <p:cNvGrpSpPr/>
          <p:nvPr/>
        </p:nvGrpSpPr>
        <p:grpSpPr>
          <a:xfrm>
            <a:off x="4262261" y="4201593"/>
            <a:ext cx="1315070" cy="1121891"/>
            <a:chOff x="4368800" y="4201594"/>
            <a:chExt cx="1315070" cy="1121891"/>
          </a:xfrm>
        </p:grpSpPr>
        <p:sp>
          <p:nvSpPr>
            <p:cNvPr id="29" name="Rectangular Callout 28"/>
            <p:cNvSpPr/>
            <p:nvPr/>
          </p:nvSpPr>
          <p:spPr>
            <a:xfrm>
              <a:off x="4368800" y="4214295"/>
              <a:ext cx="1295400" cy="1109190"/>
            </a:xfrm>
            <a:prstGeom prst="wedgeRectCallout">
              <a:avLst>
                <a:gd name="adj1" fmla="val -75735"/>
                <a:gd name="adj2" fmla="val -565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a:t>
              </a:r>
            </a:p>
            <a:p>
              <a:r>
                <a:rPr lang="en-US" dirty="0"/>
                <a:t>Proc.</a:t>
              </a:r>
            </a:p>
            <a:p>
              <a:r>
                <a:rPr lang="en-US" dirty="0"/>
                <a:t>Code</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0617" y="4201594"/>
              <a:ext cx="743253" cy="1121891"/>
            </a:xfrm>
            <a:prstGeom prst="rect">
              <a:avLst/>
            </a:prstGeom>
          </p:spPr>
        </p:pic>
      </p:grpSp>
      <p:grpSp>
        <p:nvGrpSpPr>
          <p:cNvPr id="31" name="Group 30"/>
          <p:cNvGrpSpPr/>
          <p:nvPr/>
        </p:nvGrpSpPr>
        <p:grpSpPr>
          <a:xfrm>
            <a:off x="303173" y="4506635"/>
            <a:ext cx="1446765" cy="934642"/>
            <a:chOff x="445169" y="4310218"/>
            <a:chExt cx="1446765" cy="934642"/>
          </a:xfrm>
          <a:blipFill>
            <a:blip r:embed="rId10"/>
            <a:stretch>
              <a:fillRect/>
            </a:stretch>
          </a:blipFill>
        </p:grpSpPr>
        <p:sp>
          <p:nvSpPr>
            <p:cNvPr id="22" name="Rectangular Callout 21"/>
            <p:cNvSpPr/>
            <p:nvPr/>
          </p:nvSpPr>
          <p:spPr>
            <a:xfrm>
              <a:off x="445169" y="4313208"/>
              <a:ext cx="1444016" cy="931652"/>
            </a:xfrm>
            <a:prstGeom prst="wedgeRectCallout">
              <a:avLst>
                <a:gd name="adj1" fmla="val 72360"/>
                <a:gd name="adj2" fmla="val -72685"/>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RNA</a:t>
              </a:r>
            </a:p>
            <a:p>
              <a:r>
                <a:rPr lang="en-US" dirty="0"/>
                <a:t>synth</a:t>
              </a:r>
            </a:p>
          </p:txBody>
        </p:sp>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39169" y="4310218"/>
              <a:ext cx="752765" cy="934641"/>
            </a:xfrm>
            <a:prstGeom prst="rect">
              <a:avLst/>
            </a:prstGeom>
            <a:grpFill/>
          </p:spPr>
        </p:pic>
      </p:grpSp>
      <p:grpSp>
        <p:nvGrpSpPr>
          <p:cNvPr id="33" name="Group 32"/>
          <p:cNvGrpSpPr/>
          <p:nvPr/>
        </p:nvGrpSpPr>
        <p:grpSpPr>
          <a:xfrm>
            <a:off x="438444" y="2588079"/>
            <a:ext cx="1606018" cy="1193892"/>
            <a:chOff x="438444" y="2588079"/>
            <a:chExt cx="1606018" cy="1193892"/>
          </a:xfrm>
        </p:grpSpPr>
        <p:sp>
          <p:nvSpPr>
            <p:cNvPr id="21" name="Rectangular Callout 20"/>
            <p:cNvSpPr/>
            <p:nvPr/>
          </p:nvSpPr>
          <p:spPr>
            <a:xfrm>
              <a:off x="438444" y="2590775"/>
              <a:ext cx="1584173" cy="1191196"/>
            </a:xfrm>
            <a:prstGeom prst="wedgeRectCallout">
              <a:avLst>
                <a:gd name="adj1" fmla="val 67244"/>
                <a:gd name="adj2" fmla="val 53334"/>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lvl="1" indent="0"/>
              <a:r>
                <a:rPr lang="en-US" sz="1400" i="1" dirty="0">
                  <a:sym typeface="Symbol" panose="05050102010706020507" pitchFamily="18" charset="2"/>
                </a:rPr>
                <a:t>Vampire </a:t>
              </a:r>
              <a:br>
                <a:rPr lang="en-US" sz="1400" i="1" dirty="0">
                  <a:sym typeface="Symbol" panose="05050102010706020507" pitchFamily="18" charset="2"/>
                </a:rPr>
              </a:br>
              <a:r>
                <a:rPr lang="en-US" sz="1400" i="1" dirty="0">
                  <a:sym typeface="Symbol" panose="05050102010706020507" pitchFamily="18" charset="2"/>
                </a:rPr>
                <a:t>tuning</a:t>
              </a:r>
            </a:p>
          </p:txBody>
        </p:sp>
        <p:pic>
          <p:nvPicPr>
            <p:cNvPr id="32" name="Picture 31"/>
            <p:cNvPicPr>
              <a:picLocks noChangeAspect="1"/>
            </p:cNvPicPr>
            <p:nvPr/>
          </p:nvPicPr>
          <p:blipFill rotWithShape="1">
            <a:blip r:embed="rId12" cstate="print">
              <a:extLst>
                <a:ext uri="{28A0092B-C50C-407E-A947-70E740481C1C}">
                  <a14:useLocalDpi xmlns:a14="http://schemas.microsoft.com/office/drawing/2010/main" val="0"/>
                </a:ext>
              </a:extLst>
            </a:blip>
            <a:srcRect l="8027" t="6566" r="16639" b="11023"/>
            <a:stretch/>
          </p:blipFill>
          <p:spPr>
            <a:xfrm>
              <a:off x="1315604" y="2588079"/>
              <a:ext cx="728858" cy="1191196"/>
            </a:xfrm>
            <a:prstGeom prst="rect">
              <a:avLst/>
            </a:prstGeom>
            <a:solidFill>
              <a:srgbClr val="000000"/>
            </a:solidFill>
          </p:spPr>
        </p:pic>
      </p:grpSp>
    </p:spTree>
    <p:extLst>
      <p:ext uri="{BB962C8B-B14F-4D97-AF65-F5344CB8AC3E}">
        <p14:creationId xmlns:p14="http://schemas.microsoft.com/office/powerpoint/2010/main" val="18844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27"/>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400"/>
                                  </p:stCondLst>
                                  <p:childTnLst>
                                    <p:set>
                                      <p:cBhvr>
                                        <p:cTn id="20" dur="1" fill="hold">
                                          <p:stCondLst>
                                            <p:cond delay="0"/>
                                          </p:stCondLst>
                                        </p:cTn>
                                        <p:tgtEl>
                                          <p:spTgt spid="18"/>
                                        </p:tgtEl>
                                        <p:attrNameLst>
                                          <p:attrName>style.visibility</p:attrName>
                                        </p:attrNameLst>
                                      </p:cBhvr>
                                      <p:to>
                                        <p:strVal val="visible"/>
                                      </p:to>
                                    </p:set>
                                  </p:childTnLst>
                                </p:cTn>
                              </p:par>
                            </p:childTnLst>
                          </p:cTn>
                        </p:par>
                        <p:par>
                          <p:cTn id="21" fill="hold">
                            <p:stCondLst>
                              <p:cond delay="900"/>
                            </p:stCondLst>
                            <p:childTnLst>
                              <p:par>
                                <p:cTn id="22" presetID="1" presetClass="entr" presetSubtype="0" fill="hold" nodeType="afterEffect">
                                  <p:stCondLst>
                                    <p:cond delay="40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1300"/>
                            </p:stCondLst>
                            <p:childTnLst>
                              <p:par>
                                <p:cTn id="25" presetID="1" presetClass="entr" presetSubtype="0" fill="hold" nodeType="afterEffect">
                                  <p:stCondLst>
                                    <p:cond delay="40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1700"/>
                            </p:stCondLst>
                            <p:childTnLst>
                              <p:par>
                                <p:cTn id="28" presetID="1" presetClass="entr" presetSubtype="0" fill="hold" nodeType="afterEffect">
                                  <p:stCondLst>
                                    <p:cond delay="30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300"/>
                                  </p:stCondLst>
                                  <p:childTnLst>
                                    <p:set>
                                      <p:cBhvr>
                                        <p:cTn id="32" dur="1" fill="hold">
                                          <p:stCondLst>
                                            <p:cond delay="0"/>
                                          </p:stCondLst>
                                        </p:cTn>
                                        <p:tgtEl>
                                          <p:spTgt spid="30"/>
                                        </p:tgtEl>
                                        <p:attrNameLst>
                                          <p:attrName>style.visibility</p:attrName>
                                        </p:attrNameLst>
                                      </p:cBhvr>
                                      <p:to>
                                        <p:strVal val="visible"/>
                                      </p:to>
                                    </p:set>
                                  </p:childTnLst>
                                </p:cTn>
                              </p:par>
                            </p:childTnLst>
                          </p:cTn>
                        </p:par>
                        <p:par>
                          <p:cTn id="33" fill="hold">
                            <p:stCondLst>
                              <p:cond delay="2300"/>
                            </p:stCondLst>
                            <p:childTnLst>
                              <p:par>
                                <p:cTn id="34" presetID="1" presetClass="entr" presetSubtype="0" fill="hold" nodeType="afterEffect">
                                  <p:stCondLst>
                                    <p:cond delay="800"/>
                                  </p:stCondLst>
                                  <p:childTnLst>
                                    <p:set>
                                      <p:cBhvr>
                                        <p:cTn id="35" dur="1" fill="hold">
                                          <p:stCondLst>
                                            <p:cond delay="0"/>
                                          </p:stCondLst>
                                        </p:cTn>
                                        <p:tgtEl>
                                          <p:spTgt spid="31"/>
                                        </p:tgtEl>
                                        <p:attrNameLst>
                                          <p:attrName>style.visibility</p:attrName>
                                        </p:attrNameLst>
                                      </p:cBhvr>
                                      <p:to>
                                        <p:strVal val="visible"/>
                                      </p:to>
                                    </p:set>
                                  </p:childTnLst>
                                </p:cTn>
                              </p:par>
                            </p:childTnLst>
                          </p:cTn>
                        </p:par>
                        <p:par>
                          <p:cTn id="36" fill="hold">
                            <p:stCondLst>
                              <p:cond delay="3100"/>
                            </p:stCondLst>
                            <p:childTnLst>
                              <p:par>
                                <p:cTn id="37" presetID="1" presetClass="entr" presetSubtype="0" fill="hold" nodeType="afterEffect">
                                  <p:stCondLst>
                                    <p:cond delay="70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Introducing Z</a:t>
            </a:r>
            <a:endParaRPr lang="en-US" dirty="0"/>
          </a:p>
        </p:txBody>
      </p:sp>
      <p:sp>
        <p:nvSpPr>
          <p:cNvPr id="3" name="Content Placeholder 2"/>
          <p:cNvSpPr>
            <a:spLocks noGrp="1"/>
          </p:cNvSpPr>
          <p:nvPr>
            <p:ph idx="1"/>
          </p:nvPr>
        </p:nvSpPr>
        <p:spPr/>
        <p:txBody>
          <a:bodyPr/>
          <a:lstStyle/>
          <a:p>
            <a:r>
              <a:rPr lang="en-US" dirty="0"/>
              <a:t>SMT users want/need many things:</a:t>
            </a:r>
          </a:p>
          <a:p>
            <a:pPr lvl="1"/>
            <a:r>
              <a:rPr lang="en-US" dirty="0"/>
              <a:t>Solve classes of quantifiers (Horn, EPR)</a:t>
            </a:r>
          </a:p>
          <a:p>
            <a:pPr lvl="1"/>
            <a:r>
              <a:rPr lang="en-US" dirty="0"/>
              <a:t>Solve non-linear, transcendental arithmetic</a:t>
            </a:r>
          </a:p>
          <a:p>
            <a:pPr lvl="1"/>
            <a:r>
              <a:rPr lang="en-US" dirty="0"/>
              <a:t>Solve floating point numbers</a:t>
            </a:r>
          </a:p>
          <a:p>
            <a:pPr lvl="1"/>
            <a:r>
              <a:rPr lang="en-US" dirty="0"/>
              <a:t>Solve string and grammar constraints</a:t>
            </a:r>
          </a:p>
          <a:p>
            <a:pPr lvl="1"/>
            <a:r>
              <a:rPr lang="en-US" dirty="0"/>
              <a:t>Solve faster, bigger, better, …</a:t>
            </a:r>
          </a:p>
          <a:p>
            <a:pPr lvl="1"/>
            <a:endParaRPr lang="en-US" dirty="0"/>
          </a:p>
          <a:p>
            <a:r>
              <a:rPr lang="en-US" dirty="0"/>
              <a:t>Sometimes some solutions are better than others.</a:t>
            </a:r>
          </a:p>
        </p:txBody>
      </p:sp>
    </p:spTree>
    <p:extLst>
      <p:ext uri="{BB962C8B-B14F-4D97-AF65-F5344CB8AC3E}">
        <p14:creationId xmlns:p14="http://schemas.microsoft.com/office/powerpoint/2010/main" val="524354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Introducing Z</a:t>
            </a:r>
            <a:endParaRPr lang="en-US" dirty="0"/>
          </a:p>
        </p:txBody>
      </p:sp>
      <p:sp>
        <p:nvSpPr>
          <p:cNvPr id="3" name="Content Placeholder 2"/>
          <p:cNvSpPr>
            <a:spLocks noGrp="1"/>
          </p:cNvSpPr>
          <p:nvPr>
            <p:ph idx="1"/>
          </p:nvPr>
        </p:nvSpPr>
        <p:spPr/>
        <p:txBody>
          <a:bodyPr/>
          <a:lstStyle/>
          <a:p>
            <a:pPr marL="0" indent="0">
              <a:buNone/>
            </a:pPr>
            <a:endParaRPr lang="en-US" dirty="0"/>
          </a:p>
          <a:p>
            <a:r>
              <a:rPr lang="en-US" dirty="0">
                <a:sym typeface="Symbol" panose="05050102010706020507" pitchFamily="18" charset="2"/>
              </a:rPr>
              <a:t>Z integrates objective functions </a:t>
            </a:r>
          </a:p>
          <a:p>
            <a:pPr lvl="1"/>
            <a:r>
              <a:rPr lang="en-US" dirty="0">
                <a:sym typeface="Symbol" panose="05050102010706020507" pitchFamily="18" charset="2"/>
              </a:rPr>
              <a:t>Z = SMT + optimization algorithms</a:t>
            </a:r>
          </a:p>
          <a:p>
            <a:pPr lvl="1"/>
            <a:r>
              <a:rPr lang="en-US" dirty="0">
                <a:sym typeface="Symbol" panose="05050102010706020507" pitchFamily="18" charset="2"/>
              </a:rPr>
              <a:t>Is meant to make objectives accessible to Z3 users</a:t>
            </a:r>
          </a:p>
          <a:p>
            <a:pPr lvl="1"/>
            <a:r>
              <a:rPr lang="en-US" dirty="0">
                <a:sym typeface="Symbol" panose="05050102010706020507" pitchFamily="18" charset="2"/>
              </a:rPr>
              <a:t>Based on CDCL technologies</a:t>
            </a:r>
          </a:p>
          <a:p>
            <a:pPr lvl="1"/>
            <a:endParaRPr lang="en-US" dirty="0">
              <a:sym typeface="Symbol" panose="05050102010706020507" pitchFamily="18" charset="2"/>
            </a:endParaRPr>
          </a:p>
          <a:p>
            <a:r>
              <a:rPr lang="en-US" dirty="0">
                <a:sym typeface="Symbol" panose="05050102010706020507" pitchFamily="18" charset="2"/>
              </a:rPr>
              <a:t>Z is soliciting applications. It is “soon” integrated with main Z3 branch, but so-far available from a branch called “opt”.</a:t>
            </a:r>
            <a:endParaRPr lang="en-US" dirty="0"/>
          </a:p>
        </p:txBody>
      </p:sp>
    </p:spTree>
    <p:extLst>
      <p:ext uri="{BB962C8B-B14F-4D97-AF65-F5344CB8AC3E}">
        <p14:creationId xmlns:p14="http://schemas.microsoft.com/office/powerpoint/2010/main" val="3572145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a:t>
            </a:r>
          </a:p>
        </p:txBody>
      </p:sp>
      <p:graphicFrame>
        <p:nvGraphicFramePr>
          <p:cNvPr id="4" name="Diagram 3"/>
          <p:cNvGraphicFramePr/>
          <p:nvPr>
            <p:extLst>
              <p:ext uri="{D42A27DB-BD31-4B8C-83A1-F6EECF244321}">
                <p14:modId xmlns:p14="http://schemas.microsoft.com/office/powerpoint/2010/main" val="3347686209"/>
              </p:ext>
            </p:extLst>
          </p:nvPr>
        </p:nvGraphicFramePr>
        <p:xfrm>
          <a:off x="-706056" y="1006996"/>
          <a:ext cx="10243595" cy="5220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82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functionality</a:t>
            </a:r>
            <a:endParaRPr lang="en-US" dirty="0"/>
          </a:p>
        </p:txBody>
      </p:sp>
      <p:sp>
        <p:nvSpPr>
          <p:cNvPr id="3" name="Content Placeholder 2"/>
          <p:cNvSpPr>
            <a:spLocks noGrp="1"/>
          </p:cNvSpPr>
          <p:nvPr>
            <p:ph idx="1"/>
          </p:nvPr>
        </p:nvSpPr>
        <p:spPr>
          <a:xfrm>
            <a:off x="474452" y="1738216"/>
            <a:ext cx="8229600" cy="4525963"/>
          </a:xfrm>
        </p:spPr>
        <p:txBody>
          <a:bodyPr/>
          <a:lstStyle/>
          <a:p>
            <a:r>
              <a:rPr lang="en-US" dirty="0"/>
              <a:t>Maximize, Minimize</a:t>
            </a:r>
          </a:p>
          <a:p>
            <a:pPr lvl="1"/>
            <a:r>
              <a:rPr lang="en-US" dirty="0"/>
              <a:t>Terms over integers, reals, bit-vectors</a:t>
            </a:r>
          </a:p>
          <a:p>
            <a:pPr lvl="1"/>
            <a:endParaRPr lang="en-US" dirty="0"/>
          </a:p>
          <a:p>
            <a:r>
              <a:rPr lang="en-US" dirty="0"/>
              <a:t>Weighted Soft Constraints</a:t>
            </a:r>
          </a:p>
          <a:p>
            <a:endParaRPr lang="en-US" dirty="0"/>
          </a:p>
          <a:p>
            <a:r>
              <a:rPr lang="en-US" dirty="0"/>
              <a:t>Combine Multiple Objectives</a:t>
            </a:r>
          </a:p>
          <a:p>
            <a:pPr lvl="1"/>
            <a:r>
              <a:rPr lang="en-US" dirty="0"/>
              <a:t>Lexicographic, Pareto, Box</a:t>
            </a:r>
          </a:p>
        </p:txBody>
      </p:sp>
      <p:sp>
        <p:nvSpPr>
          <p:cNvPr id="6" name="Chevron 4"/>
          <p:cNvSpPr/>
          <p:nvPr/>
        </p:nvSpPr>
        <p:spPr>
          <a:xfrm>
            <a:off x="464433" y="116630"/>
            <a:ext cx="1393299" cy="928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a:sym typeface="Symbol" panose="05050102010706020507" pitchFamily="18" charset="2"/>
              </a:rPr>
              <a:t>Z functionality</a:t>
            </a:r>
            <a:endParaRPr lang="en-US" sz="1900" kern="1200" dirty="0"/>
          </a:p>
        </p:txBody>
      </p:sp>
      <p:grpSp>
        <p:nvGrpSpPr>
          <p:cNvPr id="7" name="Group 6"/>
          <p:cNvGrpSpPr/>
          <p:nvPr/>
        </p:nvGrpSpPr>
        <p:grpSpPr>
          <a:xfrm>
            <a:off x="0" y="116629"/>
            <a:ext cx="2322164" cy="928865"/>
            <a:chOff x="3989" y="1977825"/>
            <a:chExt cx="2322164" cy="928865"/>
          </a:xfrm>
        </p:grpSpPr>
        <p:sp>
          <p:nvSpPr>
            <p:cNvPr id="8" name="Chevron 7"/>
            <p:cNvSpPr/>
            <p:nvPr/>
          </p:nvSpPr>
          <p:spPr>
            <a:xfrm>
              <a:off x="3989" y="1977825"/>
              <a:ext cx="2322164" cy="928865"/>
            </a:xfrm>
            <a:prstGeom prst="chevron">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9" name="Chevron 4"/>
            <p:cNvSpPr/>
            <p:nvPr/>
          </p:nvSpPr>
          <p:spPr>
            <a:xfrm>
              <a:off x="468422" y="1977825"/>
              <a:ext cx="1393299" cy="928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a:sym typeface="Symbol" panose="05050102010706020507" pitchFamily="18" charset="2"/>
                </a:rPr>
                <a:t>Z functionality</a:t>
              </a:r>
              <a:endParaRPr lang="en-US" sz="1900" kern="1200" dirty="0"/>
            </a:p>
          </p:txBody>
        </p:sp>
      </p:grpSp>
    </p:spTree>
    <p:extLst>
      <p:ext uri="{BB962C8B-B14F-4D97-AF65-F5344CB8AC3E}">
        <p14:creationId xmlns:p14="http://schemas.microsoft.com/office/powerpoint/2010/main" val="776484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Transportation Planning Example</a:t>
            </a:r>
          </a:p>
        </p:txBody>
      </p:sp>
      <p:graphicFrame>
        <p:nvGraphicFramePr>
          <p:cNvPr id="4" name="Table 3"/>
          <p:cNvGraphicFramePr>
            <a:graphicFrameLocks noGrp="1"/>
          </p:cNvGraphicFramePr>
          <p:nvPr>
            <p:extLst>
              <p:ext uri="{D42A27DB-BD31-4B8C-83A1-F6EECF244321}">
                <p14:modId xmlns:p14="http://schemas.microsoft.com/office/powerpoint/2010/main" val="314086943"/>
              </p:ext>
            </p:extLst>
          </p:nvPr>
        </p:nvGraphicFramePr>
        <p:xfrm>
          <a:off x="685859" y="1481402"/>
          <a:ext cx="7668883" cy="710692"/>
        </p:xfrm>
        <a:graphic>
          <a:graphicData uri="http://schemas.openxmlformats.org/drawingml/2006/table">
            <a:tbl>
              <a:tblPr firstRow="1" firstCol="1" bandRow="1">
                <a:tableStyleId>{5C22544A-7EE6-4342-B048-85BDC9FD1C3A}</a:tableStyleId>
              </a:tblPr>
              <a:tblGrid>
                <a:gridCol w="853142">
                  <a:extLst>
                    <a:ext uri="{9D8B030D-6E8A-4147-A177-3AD203B41FA5}">
                      <a16:colId xmlns:a16="http://schemas.microsoft.com/office/drawing/2014/main" val="20000"/>
                    </a:ext>
                  </a:extLst>
                </a:gridCol>
                <a:gridCol w="846262">
                  <a:extLst>
                    <a:ext uri="{9D8B030D-6E8A-4147-A177-3AD203B41FA5}">
                      <a16:colId xmlns:a16="http://schemas.microsoft.com/office/drawing/2014/main" val="20001"/>
                    </a:ext>
                  </a:extLst>
                </a:gridCol>
                <a:gridCol w="1000664">
                  <a:extLst>
                    <a:ext uri="{9D8B030D-6E8A-4147-A177-3AD203B41FA5}">
                      <a16:colId xmlns:a16="http://schemas.microsoft.com/office/drawing/2014/main" val="20002"/>
                    </a:ext>
                  </a:extLst>
                </a:gridCol>
                <a:gridCol w="1224951">
                  <a:extLst>
                    <a:ext uri="{9D8B030D-6E8A-4147-A177-3AD203B41FA5}">
                      <a16:colId xmlns:a16="http://schemas.microsoft.com/office/drawing/2014/main" val="20003"/>
                    </a:ext>
                  </a:extLst>
                </a:gridCol>
                <a:gridCol w="1526875">
                  <a:extLst>
                    <a:ext uri="{9D8B030D-6E8A-4147-A177-3AD203B41FA5}">
                      <a16:colId xmlns:a16="http://schemas.microsoft.com/office/drawing/2014/main" val="20004"/>
                    </a:ext>
                  </a:extLst>
                </a:gridCol>
                <a:gridCol w="1130061">
                  <a:extLst>
                    <a:ext uri="{9D8B030D-6E8A-4147-A177-3AD203B41FA5}">
                      <a16:colId xmlns:a16="http://schemas.microsoft.com/office/drawing/2014/main" val="20005"/>
                    </a:ext>
                  </a:extLst>
                </a:gridCol>
                <a:gridCol w="1086928">
                  <a:extLst>
                    <a:ext uri="{9D8B030D-6E8A-4147-A177-3AD203B41FA5}">
                      <a16:colId xmlns:a16="http://schemas.microsoft.com/office/drawing/2014/main" val="20006"/>
                    </a:ext>
                  </a:extLst>
                </a:gridCol>
              </a:tblGrid>
              <a:tr h="0">
                <a:tc>
                  <a:txBody>
                    <a:bodyPr/>
                    <a:lstStyle/>
                    <a:p>
                      <a:pPr marL="0" marR="0" algn="just">
                        <a:lnSpc>
                          <a:spcPct val="106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Weight (kg)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Volume (m</a:t>
                      </a:r>
                      <a:r>
                        <a:rPr lang="en-US" sz="1100" baseline="30000">
                          <a:effectLst/>
                        </a:rPr>
                        <a:t>3</a:t>
                      </a: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Delivery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dirty="0">
                          <a:effectLst/>
                        </a:rPr>
                        <a:t>Firm delivery date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Product 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Post 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lnSpc>
                          <a:spcPct val="106000"/>
                        </a:lnSpc>
                        <a:spcBef>
                          <a:spcPts val="0"/>
                        </a:spcBef>
                        <a:spcAft>
                          <a:spcPts val="0"/>
                        </a:spcAft>
                      </a:pPr>
                      <a:r>
                        <a:rPr lang="en-US" sz="1100" dirty="0">
                          <a:effectLst/>
                        </a:rPr>
                        <a:t>Order line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400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300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27/09/2013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29/09/2013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Dry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2112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just">
                        <a:lnSpc>
                          <a:spcPct val="106000"/>
                        </a:lnSpc>
                        <a:spcBef>
                          <a:spcPts val="0"/>
                        </a:spcBef>
                        <a:spcAft>
                          <a:spcPts val="0"/>
                        </a:spcAft>
                      </a:pPr>
                      <a:r>
                        <a:rPr lang="en-US" sz="1100">
                          <a:effectLst/>
                        </a:rPr>
                        <a:t>Order line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300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350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26/09/2013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29/09/2013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Fresh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just">
                        <a:lnSpc>
                          <a:spcPct val="106000"/>
                        </a:lnSpc>
                        <a:spcBef>
                          <a:spcPts val="0"/>
                        </a:spcBef>
                        <a:spcAft>
                          <a:spcPts val="0"/>
                        </a:spcAft>
                      </a:pPr>
                      <a:r>
                        <a:rPr lang="en-US" sz="1100" dirty="0">
                          <a:effectLst/>
                        </a:rPr>
                        <a:t>Order line 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160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28/09/2013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dirty="0">
                          <a:effectLst/>
                        </a:rPr>
                        <a:t>30/09/2013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Dry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dirty="0">
                          <a:effectLst/>
                        </a:rPr>
                        <a:t>2103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70768227"/>
              </p:ext>
            </p:extLst>
          </p:nvPr>
        </p:nvGraphicFramePr>
        <p:xfrm>
          <a:off x="457200" y="2948416"/>
          <a:ext cx="7988061" cy="1768856"/>
        </p:xfrm>
        <a:graphic>
          <a:graphicData uri="http://schemas.openxmlformats.org/drawingml/2006/table">
            <a:tbl>
              <a:tblPr firstRow="1" firstCol="1" bandRow="1">
                <a:tableStyleId>{5C22544A-7EE6-4342-B048-85BDC9FD1C3A}</a:tableStyleId>
              </a:tblPr>
              <a:tblGrid>
                <a:gridCol w="715992">
                  <a:extLst>
                    <a:ext uri="{9D8B030D-6E8A-4147-A177-3AD203B41FA5}">
                      <a16:colId xmlns:a16="http://schemas.microsoft.com/office/drawing/2014/main" val="20000"/>
                    </a:ext>
                  </a:extLst>
                </a:gridCol>
                <a:gridCol w="871268">
                  <a:extLst>
                    <a:ext uri="{9D8B030D-6E8A-4147-A177-3AD203B41FA5}">
                      <a16:colId xmlns:a16="http://schemas.microsoft.com/office/drawing/2014/main" val="20001"/>
                    </a:ext>
                  </a:extLst>
                </a:gridCol>
                <a:gridCol w="931653">
                  <a:extLst>
                    <a:ext uri="{9D8B030D-6E8A-4147-A177-3AD203B41FA5}">
                      <a16:colId xmlns:a16="http://schemas.microsoft.com/office/drawing/2014/main" val="20002"/>
                    </a:ext>
                  </a:extLst>
                </a:gridCol>
                <a:gridCol w="1009291">
                  <a:extLst>
                    <a:ext uri="{9D8B030D-6E8A-4147-A177-3AD203B41FA5}">
                      <a16:colId xmlns:a16="http://schemas.microsoft.com/office/drawing/2014/main" val="20003"/>
                    </a:ext>
                  </a:extLst>
                </a:gridCol>
                <a:gridCol w="1112807">
                  <a:extLst>
                    <a:ext uri="{9D8B030D-6E8A-4147-A177-3AD203B41FA5}">
                      <a16:colId xmlns:a16="http://schemas.microsoft.com/office/drawing/2014/main" val="20004"/>
                    </a:ext>
                  </a:extLst>
                </a:gridCol>
                <a:gridCol w="1040798">
                  <a:extLst>
                    <a:ext uri="{9D8B030D-6E8A-4147-A177-3AD203B41FA5}">
                      <a16:colId xmlns:a16="http://schemas.microsoft.com/office/drawing/2014/main" val="20005"/>
                    </a:ext>
                  </a:extLst>
                </a:gridCol>
                <a:gridCol w="1081300">
                  <a:extLst>
                    <a:ext uri="{9D8B030D-6E8A-4147-A177-3AD203B41FA5}">
                      <a16:colId xmlns:a16="http://schemas.microsoft.com/office/drawing/2014/main" val="20006"/>
                    </a:ext>
                  </a:extLst>
                </a:gridCol>
                <a:gridCol w="1224952">
                  <a:extLst>
                    <a:ext uri="{9D8B030D-6E8A-4147-A177-3AD203B41FA5}">
                      <a16:colId xmlns:a16="http://schemas.microsoft.com/office/drawing/2014/main" val="20007"/>
                    </a:ext>
                  </a:extLst>
                </a:gridCol>
              </a:tblGrid>
              <a:tr h="0">
                <a:tc>
                  <a:txBody>
                    <a:bodyPr/>
                    <a:lstStyle/>
                    <a:p>
                      <a:pPr marL="0" marR="0" algn="just">
                        <a:lnSpc>
                          <a:spcPct val="106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Weight (kg)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Volume (m</a:t>
                      </a:r>
                      <a:r>
                        <a:rPr lang="en-US" sz="1100" baseline="30000">
                          <a:effectLst/>
                        </a:rPr>
                        <a:t>3</a:t>
                      </a: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Delivery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dirty="0">
                          <a:effectLst/>
                        </a:rPr>
                        <a:t>Post code range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Initial cost (USD)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Extra cost (post cost -&gt; USD)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Transportation requirement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25145">
                <a:tc>
                  <a:txBody>
                    <a:bodyPr/>
                    <a:lstStyle/>
                    <a:p>
                      <a:pPr marL="0" marR="0" algn="just">
                        <a:lnSpc>
                          <a:spcPct val="106000"/>
                        </a:lnSpc>
                        <a:spcBef>
                          <a:spcPts val="0"/>
                        </a:spcBef>
                        <a:spcAft>
                          <a:spcPts val="0"/>
                        </a:spcAft>
                      </a:pPr>
                      <a:r>
                        <a:rPr lang="en-US" sz="1100">
                          <a:effectLst/>
                        </a:rPr>
                        <a:t>Truck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777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700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28/09/2013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2100, 2103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{2100 -&gt; 21, </a:t>
                      </a:r>
                    </a:p>
                    <a:p>
                      <a:pPr marL="0" marR="0" algn="just">
                        <a:lnSpc>
                          <a:spcPct val="106000"/>
                        </a:lnSpc>
                        <a:spcBef>
                          <a:spcPts val="0"/>
                        </a:spcBef>
                        <a:spcAft>
                          <a:spcPts val="0"/>
                        </a:spcAft>
                      </a:pPr>
                      <a:r>
                        <a:rPr lang="en-US" sz="1100">
                          <a:effectLst/>
                        </a:rPr>
                        <a:t>2103 -&gt; 31}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Dry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19430">
                <a:tc>
                  <a:txBody>
                    <a:bodyPr/>
                    <a:lstStyle/>
                    <a:p>
                      <a:pPr marL="0" marR="0" algn="just">
                        <a:lnSpc>
                          <a:spcPct val="106000"/>
                        </a:lnSpc>
                        <a:spcBef>
                          <a:spcPts val="0"/>
                        </a:spcBef>
                        <a:spcAft>
                          <a:spcPts val="0"/>
                        </a:spcAft>
                      </a:pPr>
                      <a:r>
                        <a:rPr lang="en-US" sz="1100">
                          <a:effectLst/>
                        </a:rPr>
                        <a:t>Truck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450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1000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29/09/2013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2100, 2103, 2112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120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{2100 -&gt; 5, 2103 -&gt; 10, 2112 -&gt;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Fresh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53695">
                <a:tc>
                  <a:txBody>
                    <a:bodyPr/>
                    <a:lstStyle/>
                    <a:p>
                      <a:pPr marL="0" marR="0" algn="just">
                        <a:lnSpc>
                          <a:spcPct val="106000"/>
                        </a:lnSpc>
                        <a:spcBef>
                          <a:spcPts val="0"/>
                        </a:spcBef>
                        <a:spcAft>
                          <a:spcPts val="0"/>
                        </a:spcAft>
                      </a:pPr>
                      <a:r>
                        <a:rPr lang="en-US" sz="1100">
                          <a:effectLst/>
                        </a:rPr>
                        <a:t>Truck 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600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460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30/09/2013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2100, 2112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a:effectLst/>
                        </a:rPr>
                        <a:t>{2100 -&gt; 1, 2103 -&gt; 2, 2112 -&gt; 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n-US" sz="1100" dirty="0">
                          <a:effectLst/>
                        </a:rPr>
                        <a:t>Dry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330732"/>
            <a:ext cx="711678" cy="47445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75" y="3576585"/>
            <a:ext cx="810769" cy="81076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688" y="4304568"/>
            <a:ext cx="730697" cy="50128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719036" y="5216523"/>
                <a:ext cx="2107244"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𝑢𝑠𝑒</m:t>
                              </m:r>
                              <m:r>
                                <m:rPr>
                                  <m:lit/>
                                </m:rPr>
                                <a:rPr lang="en-US" i="0">
                                  <a:latin typeface="Cambria Math" panose="02040503050406030204" pitchFamily="18" charset="0"/>
                                </a:rPr>
                                <m:t>_</m:t>
                              </m:r>
                              <m:r>
                                <a:rPr lang="en-US" i="1">
                                  <a:latin typeface="Cambria Math" panose="02040503050406030204" pitchFamily="18" charset="0"/>
                                </a:rPr>
                                <m:t>𝑡𝑟𝑢𝑐</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e>
                          </m:nary>
                        </m:e>
                      </m:fun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19036" y="5216523"/>
                <a:ext cx="2107244" cy="87985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434271" y="5216523"/>
                <a:ext cx="4308897" cy="710964"/>
              </a:xfrm>
              <a:prstGeom prst="rect">
                <a:avLst/>
              </a:prstGeom>
            </p:spPr>
            <p:txBody>
              <a:bodyPr wrap="square">
                <a:spAutoFit/>
              </a:bodyPr>
              <a:lstStyle/>
              <a:p>
                <a:pPr marL="685800" marR="0" algn="just">
                  <a:lnSpc>
                    <a:spcPct val="200000"/>
                  </a:lnSpc>
                  <a:spcBef>
                    <a:spcPts val="0"/>
                  </a:spcBef>
                  <a:spcAft>
                    <a:spcPts val="800"/>
                  </a:spcAft>
                </a:pPr>
                <a14:m>
                  <m:oMath xmlns:m="http://schemas.openxmlformats.org/officeDocument/2006/math">
                    <m:func>
                      <m:funcPr>
                        <m:ctrlPr>
                          <a:rPr lang="en-US" i="1">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min</m:t>
                        </m:r>
                      </m:fName>
                      <m:e>
                        <m:nary>
                          <m:naryPr>
                            <m:chr m:val="∑"/>
                            <m:limLoc m:val="undOv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p>
                          <m:e>
                            <m:r>
                              <a:rPr lang="en-US" i="1">
                                <a:effectLst/>
                                <a:latin typeface="Cambria Math" panose="02040503050406030204" pitchFamily="18" charset="0"/>
                                <a:ea typeface="Times New Roman" panose="02020603050405020304" pitchFamily="18" charset="0"/>
                                <a:cs typeface="Times New Roman" panose="02020603050405020304" pitchFamily="18" charset="0"/>
                              </a:rPr>
                              <m:t>𝑡𝑟𝑢𝑐𝑘</m:t>
                            </m:r>
                            <m:r>
                              <a:rPr lang="en-US"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𝑡𝑟𝑎𝑛𝑠𝑝𝑜𝑟𝑡𝑎𝑡𝑖𝑜𝑛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𝑐𝑜𝑠</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e>
                    </m:func>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3434271" y="5216523"/>
                <a:ext cx="4308897" cy="710964"/>
              </a:xfrm>
              <a:prstGeom prst="rect">
                <a:avLst/>
              </a:prstGeom>
              <a:blipFill rotWithShape="0">
                <a:blip r:embed="rId6"/>
                <a:stretch>
                  <a:fillRect t="-30172" r="-5658" b="-81897"/>
                </a:stretch>
              </a:blipFill>
            </p:spPr>
            <p:txBody>
              <a:bodyPr/>
              <a:lstStyle/>
              <a:p>
                <a:r>
                  <a:rPr lang="en-US">
                    <a:noFill/>
                  </a:rPr>
                  <a:t> </a:t>
                </a:r>
              </a:p>
            </p:txBody>
          </p:sp>
        </mc:Fallback>
      </mc:AlternateContent>
    </p:spTree>
    <p:extLst>
      <p:ext uri="{BB962C8B-B14F-4D97-AF65-F5344CB8AC3E}">
        <p14:creationId xmlns:p14="http://schemas.microsoft.com/office/powerpoint/2010/main" val="1282157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525" y="450994"/>
            <a:ext cx="8229600" cy="1143000"/>
          </a:xfrm>
        </p:spPr>
        <p:txBody>
          <a:bodyPr/>
          <a:lstStyle/>
          <a:p>
            <a:r>
              <a:rPr lang="en-US" dirty="0"/>
              <a:t>A Transportation Planning Example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039652"/>
            <a:ext cx="711678" cy="47445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75" y="3285505"/>
            <a:ext cx="810769" cy="81076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688" y="4013488"/>
            <a:ext cx="730697" cy="501280"/>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1548215" y="1552236"/>
                <a:ext cx="3370772" cy="6678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1= </m:t>
                      </m:r>
                      <m:nary>
                        <m:naryPr>
                          <m:chr m:val="∑"/>
                          <m:limLoc m:val="subSup"/>
                          <m:grow m:val="on"/>
                          <m:ctrlPr>
                            <a:rPr lang="en-US" i="1">
                              <a:latin typeface="Cambria Math" panose="02040503050406030204" pitchFamily="18" charset="0"/>
                            </a:rPr>
                          </m:ctrlPr>
                        </m:naryPr>
                        <m:sub>
                          <m:r>
                            <a:rPr lang="en-US" i="1">
                              <a:latin typeface="Cambria Math" panose="02040503050406030204" pitchFamily="18" charset="0"/>
                            </a:rPr>
                            <m:t>𝑗</m:t>
                          </m:r>
                          <m:r>
                            <a:rPr lang="en-US">
                              <a:latin typeface="Cambria Math" panose="02040503050406030204" pitchFamily="18" charset="0"/>
                            </a:rPr>
                            <m:t>=1</m:t>
                          </m:r>
                        </m:sub>
                        <m:sup>
                          <m:r>
                            <a:rPr lang="en-US" i="1">
                              <a:latin typeface="Cambria Math" panose="02040503050406030204" pitchFamily="18" charset="0"/>
                            </a:rPr>
                            <m:t>𝑛</m:t>
                          </m:r>
                        </m:sup>
                        <m:e>
                          <m:sSub>
                            <m:sSubPr>
                              <m:ctrlPr>
                                <a:rPr lang="en-US" i="1" smtClean="0">
                                  <a:solidFill>
                                    <a:srgbClr val="619BE1"/>
                                  </a:solidFill>
                                  <a:latin typeface="Cambria Math" panose="02040503050406030204" pitchFamily="18" charset="0"/>
                                </a:rPr>
                              </m:ctrlPr>
                            </m:sSubPr>
                            <m:e>
                              <m:r>
                                <a:rPr lang="en-US" i="1">
                                  <a:solidFill>
                                    <a:srgbClr val="619BE1"/>
                                  </a:solidFill>
                                  <a:latin typeface="Cambria Math" panose="02040503050406030204" pitchFamily="18" charset="0"/>
                                </a:rPr>
                                <m:t>𝑜𝑟𝑑𝑒𝑟</m:t>
                              </m:r>
                              <m:r>
                                <m:rPr>
                                  <m:lit/>
                                </m:rPr>
                                <a:rPr lang="en-US">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𝑖𝑛</m:t>
                              </m:r>
                              <m:r>
                                <m:rPr>
                                  <m:lit/>
                                </m:rPr>
                                <a:rPr lang="en-US">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𝑡𝑟𝑢𝑐𝑘</m:t>
                              </m:r>
                            </m:e>
                            <m:sub>
                              <m:r>
                                <a:rPr lang="en-US" i="1">
                                  <a:solidFill>
                                    <a:srgbClr val="619BE1"/>
                                  </a:solidFill>
                                  <a:latin typeface="Cambria Math" panose="02040503050406030204" pitchFamily="18" charset="0"/>
                                </a:rPr>
                                <m:t>𝑖𝑗</m:t>
                              </m:r>
                            </m:sub>
                          </m:sSub>
                        </m:e>
                      </m:nary>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548215" y="1552236"/>
                <a:ext cx="3370772" cy="6678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689818" y="2470853"/>
                <a:ext cx="371697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𝑢𝑠𝑒</m:t>
                          </m:r>
                          <m:r>
                            <m:rPr>
                              <m:lit/>
                            </m:rPr>
                            <a:rPr lang="en-US" i="0">
                              <a:solidFill>
                                <a:srgbClr val="C00000"/>
                              </a:solidFill>
                              <a:latin typeface="Cambria Math" panose="02040503050406030204" pitchFamily="18" charset="0"/>
                            </a:rPr>
                            <m:t>_</m:t>
                          </m:r>
                          <m:r>
                            <a:rPr lang="en-US" i="1">
                              <a:solidFill>
                                <a:srgbClr val="C00000"/>
                              </a:solidFill>
                              <a:latin typeface="Cambria Math" panose="02040503050406030204" pitchFamily="18" charset="0"/>
                            </a:rPr>
                            <m:t>𝑡𝑟𝑢𝑐𝑘</m:t>
                          </m:r>
                        </m:e>
                        <m:sub>
                          <m:r>
                            <a:rPr lang="en-US" i="1">
                              <a:solidFill>
                                <a:srgbClr val="C00000"/>
                              </a:solidFill>
                              <a:latin typeface="Cambria Math" panose="02040503050406030204" pitchFamily="18" charset="0"/>
                            </a:rPr>
                            <m:t>𝑗</m:t>
                          </m:r>
                        </m:sub>
                      </m:sSub>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𝑚</m:t>
                          </m:r>
                        </m:sup>
                        <m:e>
                          <m:sSub>
                            <m:sSubPr>
                              <m:ctrlPr>
                                <a:rPr lang="en-US" i="1" smtClean="0">
                                  <a:solidFill>
                                    <a:srgbClr val="619BE1"/>
                                  </a:solidFill>
                                  <a:latin typeface="Cambria Math" panose="02040503050406030204" pitchFamily="18" charset="0"/>
                                </a:rPr>
                              </m:ctrlPr>
                            </m:sSubPr>
                            <m:e>
                              <m:r>
                                <a:rPr lang="en-US" i="1">
                                  <a:solidFill>
                                    <a:srgbClr val="619BE1"/>
                                  </a:solidFill>
                                  <a:latin typeface="Cambria Math" panose="02040503050406030204" pitchFamily="18" charset="0"/>
                                </a:rPr>
                                <m:t>𝑜𝑟𝑑𝑒𝑟</m:t>
                              </m:r>
                              <m:r>
                                <m:rPr>
                                  <m:lit/>
                                </m:rPr>
                                <a:rPr lang="en-US" i="0">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𝑖𝑛</m:t>
                              </m:r>
                              <m:r>
                                <m:rPr>
                                  <m:lit/>
                                </m:rPr>
                                <a:rPr lang="en-US" i="0">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𝑡𝑟𝑢𝑐𝑘</m:t>
                              </m:r>
                            </m:e>
                            <m:sub>
                              <m:r>
                                <a:rPr lang="en-US" i="1">
                                  <a:solidFill>
                                    <a:srgbClr val="619BE1"/>
                                  </a:solidFill>
                                  <a:latin typeface="Cambria Math" panose="02040503050406030204" pitchFamily="18" charset="0"/>
                                </a:rPr>
                                <m:t>𝑖𝑗</m:t>
                              </m:r>
                            </m:sub>
                          </m:sSub>
                        </m:e>
                      </m:nary>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689818" y="2470853"/>
                <a:ext cx="3716979" cy="84856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548215" y="3514104"/>
                <a:ext cx="6294021" cy="6365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B891A"/>
                              </a:solidFill>
                              <a:latin typeface="Cambria Math" panose="02040503050406030204" pitchFamily="18" charset="0"/>
                            </a:rPr>
                          </m:ctrlPr>
                        </m:sSubPr>
                        <m:e>
                          <m:r>
                            <a:rPr lang="en-US" i="1">
                              <a:solidFill>
                                <a:srgbClr val="0B891A"/>
                              </a:solidFill>
                              <a:latin typeface="Cambria Math" panose="02040503050406030204" pitchFamily="18" charset="0"/>
                            </a:rPr>
                            <m:t>𝑡𝑟𝑢𝑐𝑘</m:t>
                          </m:r>
                          <m:r>
                            <m:rPr>
                              <m:lit/>
                            </m:rPr>
                            <a:rPr lang="en-US">
                              <a:solidFill>
                                <a:srgbClr val="0B891A"/>
                              </a:solidFill>
                              <a:latin typeface="Cambria Math" panose="02040503050406030204" pitchFamily="18" charset="0"/>
                            </a:rPr>
                            <m:t>_</m:t>
                          </m:r>
                          <m:r>
                            <a:rPr lang="en-US" i="1">
                              <a:solidFill>
                                <a:srgbClr val="0B891A"/>
                              </a:solidFill>
                              <a:latin typeface="Cambria Math" panose="02040503050406030204" pitchFamily="18" charset="0"/>
                            </a:rPr>
                            <m:t>𝑤𝑒𝑖𝑔h𝑡</m:t>
                          </m:r>
                        </m:e>
                        <m:sub>
                          <m:r>
                            <a:rPr lang="en-US" i="1">
                              <a:solidFill>
                                <a:srgbClr val="0B891A"/>
                              </a:solidFill>
                              <a:latin typeface="Cambria Math" panose="02040503050406030204" pitchFamily="18" charset="0"/>
                            </a:rPr>
                            <m:t>𝑗</m:t>
                          </m:r>
                        </m:sub>
                      </m:sSub>
                      <m:r>
                        <a:rPr lang="en-US" b="0" i="1" smtClean="0">
                          <a:latin typeface="Cambria Math" panose="02040503050406030204" pitchFamily="18" charset="0"/>
                        </a:rPr>
                        <m:t>≥</m:t>
                      </m:r>
                      <m:nary>
                        <m:naryPr>
                          <m:chr m:val="∑"/>
                          <m:limLoc m:val="subSup"/>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𝑚</m:t>
                          </m:r>
                        </m:sup>
                        <m:e>
                          <m:sSub>
                            <m:sSubPr>
                              <m:ctrlPr>
                                <a:rPr lang="en-US" i="1" smtClean="0">
                                  <a:solidFill>
                                    <a:srgbClr val="619BE1"/>
                                  </a:solidFill>
                                  <a:latin typeface="Cambria Math" panose="02040503050406030204" pitchFamily="18" charset="0"/>
                                </a:rPr>
                              </m:ctrlPr>
                            </m:sSubPr>
                            <m:e>
                              <m:r>
                                <a:rPr lang="en-US" i="1">
                                  <a:solidFill>
                                    <a:srgbClr val="619BE1"/>
                                  </a:solidFill>
                                  <a:latin typeface="Cambria Math" panose="02040503050406030204" pitchFamily="18" charset="0"/>
                                </a:rPr>
                                <m:t>𝑜𝑟𝑑𝑒𝑟</m:t>
                              </m:r>
                              <m:r>
                                <m:rPr>
                                  <m:lit/>
                                </m:rPr>
                                <a:rPr lang="en-US" i="0">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𝑖𝑛</m:t>
                              </m:r>
                              <m:r>
                                <m:rPr>
                                  <m:lit/>
                                </m:rPr>
                                <a:rPr lang="en-US" i="0">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𝑡𝑟𝑢𝑐𝑘</m:t>
                              </m:r>
                            </m:e>
                            <m:sub>
                              <m:r>
                                <a:rPr lang="en-US" i="1">
                                  <a:solidFill>
                                    <a:srgbClr val="619BE1"/>
                                  </a:solidFill>
                                  <a:latin typeface="Cambria Math" panose="02040503050406030204" pitchFamily="18" charset="0"/>
                                </a:rPr>
                                <m:t>𝑖𝑗</m:t>
                              </m:r>
                            </m:sub>
                          </m:sSub>
                          <m:r>
                            <a:rPr lang="en-US" i="0">
                              <a:latin typeface="Cambria Math" panose="02040503050406030204" pitchFamily="18" charset="0"/>
                            </a:rPr>
                            <m:t>∗</m:t>
                          </m:r>
                          <m:sSub>
                            <m:sSubPr>
                              <m:ctrlPr>
                                <a:rPr lang="en-US" i="1" smtClean="0">
                                  <a:solidFill>
                                    <a:schemeClr val="accent3">
                                      <a:lumMod val="75000"/>
                                    </a:schemeClr>
                                  </a:solidFill>
                                  <a:latin typeface="Cambria Math" panose="02040503050406030204" pitchFamily="18" charset="0"/>
                                </a:rPr>
                              </m:ctrlPr>
                            </m:sSubPr>
                            <m:e>
                              <m:r>
                                <a:rPr lang="en-US" i="1">
                                  <a:solidFill>
                                    <a:schemeClr val="accent3">
                                      <a:lumMod val="75000"/>
                                    </a:schemeClr>
                                  </a:solidFill>
                                  <a:latin typeface="Cambria Math" panose="02040503050406030204" pitchFamily="18" charset="0"/>
                                </a:rPr>
                                <m:t>𝑜𝑟𝑑𝑒𝑟</m:t>
                              </m:r>
                              <m:r>
                                <m:rPr>
                                  <m:lit/>
                                </m:rPr>
                                <a:rPr lang="en-US" i="0">
                                  <a:solidFill>
                                    <a:schemeClr val="accent3">
                                      <a:lumMod val="75000"/>
                                    </a:schemeClr>
                                  </a:solidFill>
                                  <a:latin typeface="Cambria Math" panose="02040503050406030204" pitchFamily="18" charset="0"/>
                                </a:rPr>
                                <m:t>_</m:t>
                              </m:r>
                              <m:r>
                                <a:rPr lang="en-US" i="1">
                                  <a:solidFill>
                                    <a:schemeClr val="accent3">
                                      <a:lumMod val="75000"/>
                                    </a:schemeClr>
                                  </a:solidFill>
                                  <a:latin typeface="Cambria Math" panose="02040503050406030204" pitchFamily="18" charset="0"/>
                                </a:rPr>
                                <m:t>𝑤𝑒𝑖𝑔h𝑡</m:t>
                              </m:r>
                            </m:e>
                            <m:sub>
                              <m:r>
                                <a:rPr lang="en-US" i="1">
                                  <a:solidFill>
                                    <a:schemeClr val="accent3">
                                      <a:lumMod val="75000"/>
                                    </a:schemeClr>
                                  </a:solidFill>
                                  <a:latin typeface="Cambria Math" panose="02040503050406030204" pitchFamily="18" charset="0"/>
                                </a:rPr>
                                <m:t>𝑖</m:t>
                              </m:r>
                            </m:sub>
                          </m:sSub>
                        </m:e>
                      </m:nary>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548215" y="3514104"/>
                <a:ext cx="6294021" cy="63658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724986" y="5977533"/>
                <a:ext cx="2107244"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𝑛</m:t>
                              </m:r>
                            </m:sup>
                            <m:e>
                              <m:r>
                                <a:rPr lang="en-US" i="1" smtClean="0">
                                  <a:solidFill>
                                    <a:srgbClr val="C00000"/>
                                  </a:solidFill>
                                  <a:latin typeface="Cambria Math" panose="02040503050406030204" pitchFamily="18" charset="0"/>
                                </a:rPr>
                                <m:t>𝑢𝑠𝑒</m:t>
                              </m:r>
                              <m:r>
                                <m:rPr>
                                  <m:lit/>
                                </m:rPr>
                                <a:rPr lang="en-US" i="0">
                                  <a:solidFill>
                                    <a:srgbClr val="C00000"/>
                                  </a:solidFill>
                                  <a:latin typeface="Cambria Math" panose="02040503050406030204" pitchFamily="18" charset="0"/>
                                </a:rPr>
                                <m:t>_</m:t>
                              </m:r>
                              <m:r>
                                <a:rPr lang="en-US" i="1">
                                  <a:solidFill>
                                    <a:srgbClr val="C00000"/>
                                  </a:solidFill>
                                  <a:latin typeface="Cambria Math" panose="02040503050406030204" pitchFamily="18" charset="0"/>
                                </a:rPr>
                                <m:t>𝑡𝑟𝑢𝑐</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𝑘</m:t>
                                  </m:r>
                                </m:e>
                                <m:sub>
                                  <m:r>
                                    <a:rPr lang="en-US" i="1">
                                      <a:solidFill>
                                        <a:srgbClr val="C00000"/>
                                      </a:solidFill>
                                      <a:latin typeface="Cambria Math" panose="02040503050406030204" pitchFamily="18" charset="0"/>
                                    </a:rPr>
                                    <m:t>𝑗</m:t>
                                  </m:r>
                                </m:sub>
                              </m:sSub>
                            </m:e>
                          </m:nary>
                        </m:e>
                      </m:fun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724986" y="5977533"/>
                <a:ext cx="2107244" cy="879856"/>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168401" y="4506464"/>
                <a:ext cx="7162799" cy="6365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B891A"/>
                              </a:solidFill>
                              <a:latin typeface="Cambria Math" panose="02040503050406030204" pitchFamily="18" charset="0"/>
                            </a:rPr>
                          </m:ctrlPr>
                        </m:sSubPr>
                        <m:e>
                          <m:r>
                            <a:rPr lang="en-US" i="1">
                              <a:solidFill>
                                <a:srgbClr val="0B891A"/>
                              </a:solidFill>
                              <a:latin typeface="Cambria Math" panose="02040503050406030204" pitchFamily="18" charset="0"/>
                            </a:rPr>
                            <m:t>𝑡𝑟𝑢𝑐𝑘</m:t>
                          </m:r>
                          <m:r>
                            <m:rPr>
                              <m:lit/>
                            </m:rPr>
                            <a:rPr lang="en-US">
                              <a:solidFill>
                                <a:srgbClr val="0B891A"/>
                              </a:solidFill>
                              <a:latin typeface="Cambria Math" panose="02040503050406030204" pitchFamily="18" charset="0"/>
                            </a:rPr>
                            <m:t>_</m:t>
                          </m:r>
                          <m:r>
                            <a:rPr lang="en-US" i="1">
                              <a:solidFill>
                                <a:srgbClr val="0B891A"/>
                              </a:solidFill>
                              <a:latin typeface="Cambria Math" panose="02040503050406030204" pitchFamily="18" charset="0"/>
                            </a:rPr>
                            <m:t>𝑣𝑜𝑙𝑢𝑚𝑒</m:t>
                          </m:r>
                        </m:e>
                        <m:sub>
                          <m:r>
                            <a:rPr lang="en-US" i="1">
                              <a:solidFill>
                                <a:srgbClr val="0B891A"/>
                              </a:solidFill>
                              <a:latin typeface="Cambria Math" panose="02040503050406030204" pitchFamily="18" charset="0"/>
                            </a:rPr>
                            <m:t>𝑗</m:t>
                          </m:r>
                        </m:sub>
                      </m:sSub>
                      <m:r>
                        <a:rPr lang="en-US" b="0" i="1" smtClean="0">
                          <a:latin typeface="Cambria Math" panose="02040503050406030204" pitchFamily="18" charset="0"/>
                        </a:rPr>
                        <m:t>≥</m:t>
                      </m:r>
                      <m:nary>
                        <m:naryPr>
                          <m:chr m:val="∑"/>
                          <m:limLoc m:val="subSup"/>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𝑚</m:t>
                          </m:r>
                        </m:sup>
                        <m:e>
                          <m:sSub>
                            <m:sSubPr>
                              <m:ctrlPr>
                                <a:rPr lang="en-US" i="1" smtClean="0">
                                  <a:solidFill>
                                    <a:srgbClr val="619BE1"/>
                                  </a:solidFill>
                                  <a:latin typeface="Cambria Math" panose="02040503050406030204" pitchFamily="18" charset="0"/>
                                </a:rPr>
                              </m:ctrlPr>
                            </m:sSubPr>
                            <m:e>
                              <m:r>
                                <a:rPr lang="en-US" i="1">
                                  <a:solidFill>
                                    <a:srgbClr val="619BE1"/>
                                  </a:solidFill>
                                  <a:latin typeface="Cambria Math" panose="02040503050406030204" pitchFamily="18" charset="0"/>
                                </a:rPr>
                                <m:t>𝑜𝑟𝑑𝑒𝑟</m:t>
                              </m:r>
                              <m:r>
                                <m:rPr>
                                  <m:lit/>
                                </m:rPr>
                                <a:rPr lang="en-US" i="0">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𝑖𝑛</m:t>
                              </m:r>
                              <m:r>
                                <m:rPr>
                                  <m:lit/>
                                </m:rPr>
                                <a:rPr lang="en-US" i="0">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𝑡𝑟𝑢𝑐𝑘</m:t>
                              </m:r>
                            </m:e>
                            <m:sub>
                              <m:r>
                                <a:rPr lang="en-US" i="1">
                                  <a:solidFill>
                                    <a:srgbClr val="619BE1"/>
                                  </a:solidFill>
                                  <a:latin typeface="Cambria Math" panose="02040503050406030204" pitchFamily="18" charset="0"/>
                                </a:rPr>
                                <m:t>𝑖𝑗</m:t>
                              </m:r>
                            </m:sub>
                          </m:sSub>
                          <m:r>
                            <a:rPr lang="en-US" i="0">
                              <a:latin typeface="Cambria Math" panose="02040503050406030204" pitchFamily="18" charset="0"/>
                            </a:rPr>
                            <m:t>∗</m:t>
                          </m:r>
                          <m:sSub>
                            <m:sSubPr>
                              <m:ctrlPr>
                                <a:rPr lang="en-US" i="1" smtClean="0">
                                  <a:solidFill>
                                    <a:schemeClr val="accent3">
                                      <a:lumMod val="75000"/>
                                    </a:schemeClr>
                                  </a:solidFill>
                                  <a:latin typeface="Cambria Math" panose="02040503050406030204" pitchFamily="18" charset="0"/>
                                </a:rPr>
                              </m:ctrlPr>
                            </m:sSubPr>
                            <m:e>
                              <m:r>
                                <a:rPr lang="en-US" i="1">
                                  <a:solidFill>
                                    <a:schemeClr val="accent3">
                                      <a:lumMod val="75000"/>
                                    </a:schemeClr>
                                  </a:solidFill>
                                  <a:latin typeface="Cambria Math" panose="02040503050406030204" pitchFamily="18" charset="0"/>
                                </a:rPr>
                                <m:t>𝑜𝑟𝑑𝑒𝑟</m:t>
                              </m:r>
                              <m:r>
                                <m:rPr>
                                  <m:lit/>
                                </m:rPr>
                                <a:rPr lang="en-US" i="0">
                                  <a:solidFill>
                                    <a:schemeClr val="accent3">
                                      <a:lumMod val="75000"/>
                                    </a:schemeClr>
                                  </a:solidFill>
                                  <a:latin typeface="Cambria Math" panose="02040503050406030204" pitchFamily="18" charset="0"/>
                                </a:rPr>
                                <m:t>_</m:t>
                              </m:r>
                              <m:r>
                                <a:rPr lang="en-US" i="1">
                                  <a:solidFill>
                                    <a:schemeClr val="accent3">
                                      <a:lumMod val="75000"/>
                                    </a:schemeClr>
                                  </a:solidFill>
                                  <a:latin typeface="Cambria Math" panose="02040503050406030204" pitchFamily="18" charset="0"/>
                                </a:rPr>
                                <m:t>𝑣𝑜𝑙𝑢𝑚𝑒</m:t>
                              </m:r>
                            </m:e>
                            <m:sub>
                              <m:r>
                                <a:rPr lang="en-US" i="1">
                                  <a:solidFill>
                                    <a:schemeClr val="accent3">
                                      <a:lumMod val="75000"/>
                                    </a:schemeClr>
                                  </a:solidFill>
                                  <a:latin typeface="Cambria Math" panose="02040503050406030204" pitchFamily="18" charset="0"/>
                                </a:rPr>
                                <m:t>𝑖</m:t>
                              </m:r>
                            </m:sub>
                          </m:sSub>
                        </m:e>
                      </m:nary>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168401" y="4506464"/>
                <a:ext cx="7162799" cy="63658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66748" y="5178705"/>
                <a:ext cx="10650869" cy="8485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𝑡𝑟𝑢𝑐𝑘</m:t>
                      </m:r>
                      <m:r>
                        <m:rPr>
                          <m:lit/>
                        </m:rPr>
                        <a:rPr lang="en-US" i="0">
                          <a:solidFill>
                            <a:schemeClr val="accent6">
                              <a:lumMod val="75000"/>
                            </a:schemeClr>
                          </a:solidFill>
                          <a:latin typeface="Cambria Math" panose="02040503050406030204" pitchFamily="18" charset="0"/>
                        </a:rPr>
                        <m:t>_</m:t>
                      </m:r>
                      <m:r>
                        <a:rPr lang="en-US" i="1">
                          <a:solidFill>
                            <a:schemeClr val="accent6">
                              <a:lumMod val="75000"/>
                            </a:schemeClr>
                          </a:solidFill>
                          <a:latin typeface="Cambria Math" panose="02040503050406030204" pitchFamily="18" charset="0"/>
                        </a:rPr>
                        <m:t>𝑡𝑟𝑎𝑛𝑠𝑝𝑜𝑟𝑡𝑎𝑡𝑖𝑜𝑛</m:t>
                      </m:r>
                      <m:r>
                        <m:rPr>
                          <m:lit/>
                        </m:rPr>
                        <a:rPr lang="en-US" i="0">
                          <a:solidFill>
                            <a:schemeClr val="accent6">
                              <a:lumMod val="75000"/>
                            </a:schemeClr>
                          </a:solidFill>
                          <a:latin typeface="Cambria Math" panose="02040503050406030204" pitchFamily="18" charset="0"/>
                        </a:rPr>
                        <m:t>_</m:t>
                      </m:r>
                      <m:r>
                        <a:rPr lang="en-US" i="1">
                          <a:solidFill>
                            <a:schemeClr val="accent6">
                              <a:lumMod val="75000"/>
                            </a:schemeClr>
                          </a:solidFill>
                          <a:latin typeface="Cambria Math" panose="02040503050406030204" pitchFamily="18" charset="0"/>
                        </a:rPr>
                        <m:t>𝑐𝑜𝑠</m:t>
                      </m:r>
                      <m:sSub>
                        <m:sSubPr>
                          <m:ctrlPr>
                            <a:rPr lang="en-US" i="1">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𝑡</m:t>
                          </m:r>
                        </m:e>
                        <m:sub>
                          <m:r>
                            <a:rPr lang="en-US" i="1">
                              <a:solidFill>
                                <a:schemeClr val="accent6">
                                  <a:lumMod val="75000"/>
                                </a:schemeClr>
                              </a:solidFill>
                              <a:latin typeface="Cambria Math" panose="02040503050406030204" pitchFamily="18" charset="0"/>
                            </a:rPr>
                            <m:t>𝑗</m:t>
                          </m:r>
                        </m:sub>
                      </m:sSub>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𝑚</m:t>
                          </m:r>
                        </m:sup>
                        <m:e>
                          <m:r>
                            <a:rPr lang="en-US" i="1" smtClean="0">
                              <a:solidFill>
                                <a:srgbClr val="619BE1"/>
                              </a:solidFill>
                              <a:latin typeface="Cambria Math" panose="02040503050406030204" pitchFamily="18" charset="0"/>
                            </a:rPr>
                            <m:t>𝑜𝑟𝑑𝑒𝑟</m:t>
                          </m:r>
                          <m:r>
                            <m:rPr>
                              <m:lit/>
                            </m:rPr>
                            <a:rPr lang="en-US">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𝑖𝑛</m:t>
                          </m:r>
                          <m:r>
                            <m:rPr>
                              <m:lit/>
                            </m:rPr>
                            <a:rPr lang="en-US">
                              <a:solidFill>
                                <a:srgbClr val="619BE1"/>
                              </a:solidFill>
                              <a:latin typeface="Cambria Math" panose="02040503050406030204" pitchFamily="18" charset="0"/>
                            </a:rPr>
                            <m:t>_</m:t>
                          </m:r>
                          <m:r>
                            <a:rPr lang="en-US" i="1">
                              <a:solidFill>
                                <a:srgbClr val="619BE1"/>
                              </a:solidFill>
                              <a:latin typeface="Cambria Math" panose="02040503050406030204" pitchFamily="18" charset="0"/>
                            </a:rPr>
                            <m:t>𝑡𝑟𝑢𝑐</m:t>
                          </m:r>
                          <m:sSub>
                            <m:sSubPr>
                              <m:ctrlPr>
                                <a:rPr lang="en-US" i="1">
                                  <a:solidFill>
                                    <a:srgbClr val="619BE1"/>
                                  </a:solidFill>
                                  <a:latin typeface="Cambria Math" panose="02040503050406030204" pitchFamily="18" charset="0"/>
                                </a:rPr>
                              </m:ctrlPr>
                            </m:sSubPr>
                            <m:e>
                              <m:r>
                                <a:rPr lang="en-US" i="1">
                                  <a:solidFill>
                                    <a:srgbClr val="619BE1"/>
                                  </a:solidFill>
                                  <a:latin typeface="Cambria Math" panose="02040503050406030204" pitchFamily="18" charset="0"/>
                                </a:rPr>
                                <m:t>𝑘</m:t>
                              </m:r>
                            </m:e>
                            <m:sub>
                              <m:r>
                                <a:rPr lang="en-US" i="1">
                                  <a:solidFill>
                                    <a:srgbClr val="619BE1"/>
                                  </a:solidFill>
                                  <a:latin typeface="Cambria Math" panose="02040503050406030204" pitchFamily="18" charset="0"/>
                                </a:rPr>
                                <m:t>𝑖𝑗</m:t>
                              </m:r>
                            </m:sub>
                          </m:sSub>
                          <m:r>
                            <a:rPr lang="en-US">
                              <a:latin typeface="Cambria Math" panose="02040503050406030204" pitchFamily="18" charset="0"/>
                            </a:rPr>
                            <m:t>∗</m:t>
                          </m:r>
                          <m:r>
                            <a:rPr lang="en-US" i="1" smtClean="0">
                              <a:solidFill>
                                <a:schemeClr val="accent3">
                                  <a:lumMod val="75000"/>
                                </a:schemeClr>
                              </a:solidFill>
                              <a:latin typeface="Cambria Math" panose="02040503050406030204" pitchFamily="18" charset="0"/>
                            </a:rPr>
                            <m:t>𝑒𝑥𝑡𝑟𝑎</m:t>
                          </m:r>
                          <m:r>
                            <m:rPr>
                              <m:lit/>
                            </m:rPr>
                            <a:rPr lang="en-US">
                              <a:solidFill>
                                <a:schemeClr val="accent3">
                                  <a:lumMod val="75000"/>
                                </a:schemeClr>
                              </a:solidFill>
                              <a:latin typeface="Cambria Math" panose="02040503050406030204" pitchFamily="18" charset="0"/>
                            </a:rPr>
                            <m:t>_</m:t>
                          </m:r>
                          <m:r>
                            <a:rPr lang="en-US" i="1">
                              <a:solidFill>
                                <a:schemeClr val="accent3">
                                  <a:lumMod val="75000"/>
                                </a:schemeClr>
                              </a:solidFill>
                              <a:latin typeface="Cambria Math" panose="02040503050406030204" pitchFamily="18" charset="0"/>
                            </a:rPr>
                            <m:t>𝑐𝑜𝑠</m:t>
                          </m:r>
                          <m:sSub>
                            <m:sSubPr>
                              <m:ctrlPr>
                                <a:rPr lang="en-US" i="1">
                                  <a:solidFill>
                                    <a:schemeClr val="accent3">
                                      <a:lumMod val="75000"/>
                                    </a:schemeClr>
                                  </a:solidFill>
                                  <a:latin typeface="Cambria Math" panose="02040503050406030204" pitchFamily="18" charset="0"/>
                                </a:rPr>
                              </m:ctrlPr>
                            </m:sSubPr>
                            <m:e>
                              <m:r>
                                <a:rPr lang="en-US" i="1">
                                  <a:solidFill>
                                    <a:schemeClr val="accent3">
                                      <a:lumMod val="75000"/>
                                    </a:schemeClr>
                                  </a:solidFill>
                                  <a:latin typeface="Cambria Math" panose="02040503050406030204" pitchFamily="18" charset="0"/>
                                </a:rPr>
                                <m:t>𝑡</m:t>
                              </m:r>
                            </m:e>
                            <m:sub>
                              <m:r>
                                <a:rPr lang="en-US" i="1">
                                  <a:solidFill>
                                    <a:schemeClr val="accent3">
                                      <a:lumMod val="75000"/>
                                    </a:schemeClr>
                                  </a:solidFill>
                                  <a:latin typeface="Cambria Math" panose="02040503050406030204" pitchFamily="18" charset="0"/>
                                </a:rPr>
                                <m:t>𝑗</m:t>
                              </m:r>
                            </m:sub>
                          </m:sSub>
                        </m:e>
                      </m:nary>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66748" y="5178705"/>
                <a:ext cx="10650869" cy="848566"/>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011562" y="5977533"/>
                <a:ext cx="3836563"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=1</m:t>
                              </m:r>
                            </m:sub>
                            <m:sup>
                              <m:r>
                                <a:rPr lang="en-US" i="1">
                                  <a:latin typeface="Cambria Math" panose="02040503050406030204" pitchFamily="18" charset="0"/>
                                </a:rPr>
                                <m:t>𝑛</m:t>
                              </m:r>
                            </m:sup>
                            <m:e>
                              <m:r>
                                <a:rPr lang="en-US" i="1">
                                  <a:solidFill>
                                    <a:schemeClr val="accent6">
                                      <a:lumMod val="75000"/>
                                    </a:schemeClr>
                                  </a:solidFill>
                                  <a:latin typeface="Cambria Math" panose="02040503050406030204" pitchFamily="18" charset="0"/>
                                </a:rPr>
                                <m:t>𝑡𝑟𝑢𝑐𝑘</m:t>
                              </m:r>
                              <m:r>
                                <m:rPr>
                                  <m:lit/>
                                </m:rPr>
                                <a:rPr lang="en-US">
                                  <a:solidFill>
                                    <a:schemeClr val="accent6">
                                      <a:lumMod val="75000"/>
                                    </a:schemeClr>
                                  </a:solidFill>
                                  <a:latin typeface="Cambria Math" panose="02040503050406030204" pitchFamily="18" charset="0"/>
                                </a:rPr>
                                <m:t>_</m:t>
                              </m:r>
                              <m:r>
                                <a:rPr lang="en-US" i="1">
                                  <a:solidFill>
                                    <a:schemeClr val="accent6">
                                      <a:lumMod val="75000"/>
                                    </a:schemeClr>
                                  </a:solidFill>
                                  <a:latin typeface="Cambria Math" panose="02040503050406030204" pitchFamily="18" charset="0"/>
                                </a:rPr>
                                <m:t>𝑡𝑟𝑎𝑛𝑠𝑝𝑜𝑟𝑡𝑎𝑡𝑖𝑜𝑛</m:t>
                              </m:r>
                              <m:r>
                                <m:rPr>
                                  <m:lit/>
                                </m:rPr>
                                <a:rPr lang="en-US">
                                  <a:solidFill>
                                    <a:schemeClr val="accent6">
                                      <a:lumMod val="75000"/>
                                    </a:schemeClr>
                                  </a:solidFill>
                                  <a:latin typeface="Cambria Math" panose="02040503050406030204" pitchFamily="18" charset="0"/>
                                </a:rPr>
                                <m:t>_</m:t>
                              </m:r>
                              <m:r>
                                <a:rPr lang="en-US" i="1">
                                  <a:solidFill>
                                    <a:schemeClr val="accent6">
                                      <a:lumMod val="75000"/>
                                    </a:schemeClr>
                                  </a:solidFill>
                                  <a:latin typeface="Cambria Math" panose="02040503050406030204" pitchFamily="18" charset="0"/>
                                </a:rPr>
                                <m:t>𝑐𝑜𝑠</m:t>
                              </m:r>
                              <m:sSub>
                                <m:sSubPr>
                                  <m:ctrlPr>
                                    <a:rPr lang="en-US" i="1">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𝑡</m:t>
                                  </m:r>
                                </m:e>
                                <m:sub>
                                  <m:r>
                                    <a:rPr lang="en-US" i="1">
                                      <a:solidFill>
                                        <a:schemeClr val="accent6">
                                          <a:lumMod val="75000"/>
                                        </a:schemeClr>
                                      </a:solidFill>
                                      <a:latin typeface="Cambria Math" panose="02040503050406030204" pitchFamily="18" charset="0"/>
                                    </a:rPr>
                                    <m:t>𝑗</m:t>
                                  </m:r>
                                </m:sub>
                              </m:sSub>
                            </m:e>
                          </m:nary>
                        </m:e>
                      </m:func>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5011562" y="5977533"/>
                <a:ext cx="3836563" cy="879856"/>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802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functionality</a:t>
            </a:r>
            <a:endParaRPr lang="en-US" dirty="0"/>
          </a:p>
        </p:txBody>
      </p:sp>
      <p:sp>
        <p:nvSpPr>
          <p:cNvPr id="3" name="Content Placeholder 2"/>
          <p:cNvSpPr>
            <a:spLocks noGrp="1"/>
          </p:cNvSpPr>
          <p:nvPr>
            <p:ph idx="1"/>
          </p:nvPr>
        </p:nvSpPr>
        <p:spPr>
          <a:xfrm>
            <a:off x="474452" y="1738216"/>
            <a:ext cx="8229600" cy="4525963"/>
          </a:xfrm>
        </p:spPr>
        <p:txBody>
          <a:bodyPr/>
          <a:lstStyle/>
          <a:p>
            <a:pPr marL="0" indent="0">
              <a:buNone/>
            </a:pPr>
            <a:r>
              <a:rPr lang="en-US" dirty="0"/>
              <a:t>Three main SMT-LIB2 extensions:</a:t>
            </a:r>
          </a:p>
          <a:p>
            <a:pPr marL="0" indent="0">
              <a:buNone/>
            </a:pPr>
            <a:endParaRPr lang="en-US" dirty="0"/>
          </a:p>
          <a:p>
            <a:pPr marL="0" indent="0">
              <a:buNone/>
            </a:pPr>
            <a:r>
              <a:rPr lang="en-US" dirty="0"/>
              <a:t>	(maximize (+ x (* 2 y)))</a:t>
            </a:r>
          </a:p>
          <a:p>
            <a:pPr marL="0" indent="0">
              <a:buNone/>
            </a:pPr>
            <a:endParaRPr lang="en-US" dirty="0"/>
          </a:p>
          <a:p>
            <a:pPr marL="0" indent="0">
              <a:buNone/>
            </a:pPr>
            <a:r>
              <a:rPr lang="en-US" dirty="0"/>
              <a:t>	(minimize (- x z))</a:t>
            </a:r>
          </a:p>
          <a:p>
            <a:pPr marL="0" indent="0">
              <a:buNone/>
            </a:pPr>
            <a:endParaRPr lang="en-US" dirty="0"/>
          </a:p>
          <a:p>
            <a:pPr marL="0" indent="0">
              <a:buNone/>
            </a:pPr>
            <a:r>
              <a:rPr lang="en-US" dirty="0"/>
              <a:t>	(assert-soft (&gt; x y) :weight 4)</a:t>
            </a:r>
          </a:p>
        </p:txBody>
      </p:sp>
    </p:spTree>
    <p:extLst>
      <p:ext uri="{BB962C8B-B14F-4D97-AF65-F5344CB8AC3E}">
        <p14:creationId xmlns:p14="http://schemas.microsoft.com/office/powerpoint/2010/main" val="1649946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0732"/>
            <a:ext cx="8229600" cy="1143000"/>
          </a:xfrm>
        </p:spPr>
        <p:txBody>
          <a:bodyPr/>
          <a:lstStyle/>
          <a:p>
            <a:r>
              <a:rPr lang="en-US" dirty="0">
                <a:sym typeface="Symbol" panose="05050102010706020507" pitchFamily="18" charset="2"/>
              </a:rPr>
              <a:t>Z by example</a:t>
            </a:r>
            <a:endParaRPr lang="en-US" dirty="0"/>
          </a:p>
        </p:txBody>
      </p:sp>
      <p:sp>
        <p:nvSpPr>
          <p:cNvPr id="5" name="Rectangle 4">
            <a:hlinkClick r:id="rId2" action="ppaction://hlinkfile"/>
          </p:cNvPr>
          <p:cNvSpPr/>
          <p:nvPr/>
        </p:nvSpPr>
        <p:spPr>
          <a:xfrm>
            <a:off x="5173579" y="1600200"/>
            <a:ext cx="3513221" cy="215365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(declare-</a:t>
            </a:r>
            <a:r>
              <a:rPr lang="en-US" dirty="0" err="1"/>
              <a:t>const</a:t>
            </a:r>
            <a:r>
              <a:rPr lang="en-US" dirty="0"/>
              <a:t> x </a:t>
            </a:r>
            <a:r>
              <a:rPr lang="en-US" dirty="0" err="1"/>
              <a:t>Int</a:t>
            </a:r>
            <a:r>
              <a:rPr lang="en-US" dirty="0"/>
              <a:t>)</a:t>
            </a:r>
          </a:p>
          <a:p>
            <a:r>
              <a:rPr lang="en-US" dirty="0"/>
              <a:t>(declare-</a:t>
            </a:r>
            <a:r>
              <a:rPr lang="en-US" dirty="0" err="1"/>
              <a:t>const</a:t>
            </a:r>
            <a:r>
              <a:rPr lang="en-US" dirty="0"/>
              <a:t> y </a:t>
            </a:r>
            <a:r>
              <a:rPr lang="en-US" dirty="0" err="1"/>
              <a:t>Int</a:t>
            </a:r>
            <a:r>
              <a:rPr lang="en-US" dirty="0"/>
              <a:t>)</a:t>
            </a:r>
          </a:p>
          <a:p>
            <a:r>
              <a:rPr lang="en-US" dirty="0"/>
              <a:t>(assert (or (&gt; x (+ y 2)) (&gt; y (+ x 3))))</a:t>
            </a:r>
          </a:p>
          <a:p>
            <a:r>
              <a:rPr lang="en-US" dirty="0"/>
              <a:t>(assert (=&gt; (&gt; x y) (&gt; 10 x)))</a:t>
            </a:r>
          </a:p>
          <a:p>
            <a:r>
              <a:rPr lang="en-US" dirty="0"/>
              <a:t>(assert (=&gt; (&gt; y x) (&gt; 10 y)))</a:t>
            </a:r>
          </a:p>
          <a:p>
            <a:r>
              <a:rPr lang="en-US" dirty="0">
                <a:solidFill>
                  <a:srgbClr val="FFC000"/>
                </a:solidFill>
              </a:rPr>
              <a:t>(maximize (+ x (* 2 y)))</a:t>
            </a:r>
          </a:p>
          <a:p>
            <a:r>
              <a:rPr lang="en-US" dirty="0"/>
              <a:t>(check-sat)</a:t>
            </a:r>
          </a:p>
          <a:p>
            <a:r>
              <a:rPr lang="en-US" dirty="0"/>
              <a:t>(get-model)</a:t>
            </a:r>
          </a:p>
        </p:txBody>
      </p:sp>
      <p:sp>
        <p:nvSpPr>
          <p:cNvPr id="6" name="Rectangle 5"/>
          <p:cNvSpPr/>
          <p:nvPr/>
        </p:nvSpPr>
        <p:spPr>
          <a:xfrm>
            <a:off x="457200" y="1600200"/>
            <a:ext cx="3513221" cy="199515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(declare-</a:t>
            </a:r>
            <a:r>
              <a:rPr lang="en-US" dirty="0" err="1"/>
              <a:t>const</a:t>
            </a:r>
            <a:r>
              <a:rPr lang="en-US" dirty="0"/>
              <a:t> x </a:t>
            </a:r>
            <a:r>
              <a:rPr lang="en-US" dirty="0" err="1"/>
              <a:t>Int</a:t>
            </a:r>
            <a:r>
              <a:rPr lang="en-US" dirty="0"/>
              <a:t>)</a:t>
            </a:r>
          </a:p>
          <a:p>
            <a:r>
              <a:rPr lang="en-US" dirty="0"/>
              <a:t>(declare-</a:t>
            </a:r>
            <a:r>
              <a:rPr lang="en-US" dirty="0" err="1"/>
              <a:t>const</a:t>
            </a:r>
            <a:r>
              <a:rPr lang="en-US" dirty="0"/>
              <a:t> y </a:t>
            </a:r>
            <a:r>
              <a:rPr lang="en-US" dirty="0" err="1"/>
              <a:t>Int</a:t>
            </a:r>
            <a:r>
              <a:rPr lang="en-US" dirty="0"/>
              <a:t>)</a:t>
            </a:r>
          </a:p>
          <a:p>
            <a:r>
              <a:rPr lang="en-US" dirty="0"/>
              <a:t>(assert (or (&gt; x (+ y 2)) (&gt; y (+ x 3))))</a:t>
            </a:r>
          </a:p>
          <a:p>
            <a:r>
              <a:rPr lang="en-US" dirty="0"/>
              <a:t>(assert (=&gt; (&gt; x y) (&gt; 10 x)))</a:t>
            </a:r>
          </a:p>
          <a:p>
            <a:r>
              <a:rPr lang="en-US" dirty="0"/>
              <a:t>(assert (=&gt; (&gt; y x) (&gt; 10 y)))</a:t>
            </a:r>
          </a:p>
          <a:p>
            <a:r>
              <a:rPr lang="en-US" dirty="0"/>
              <a:t>(check-sat)</a:t>
            </a:r>
          </a:p>
          <a:p>
            <a:r>
              <a:rPr lang="en-US" dirty="0"/>
              <a:t>(get-model)</a:t>
            </a:r>
          </a:p>
        </p:txBody>
      </p:sp>
      <p:sp>
        <p:nvSpPr>
          <p:cNvPr id="9" name="Rectangle 8"/>
          <p:cNvSpPr/>
          <p:nvPr/>
        </p:nvSpPr>
        <p:spPr>
          <a:xfrm>
            <a:off x="457200" y="4371641"/>
            <a:ext cx="3513221" cy="1995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sat</a:t>
            </a:r>
          </a:p>
          <a:p>
            <a:r>
              <a:rPr lang="en-US" dirty="0"/>
              <a:t>(model </a:t>
            </a:r>
          </a:p>
          <a:p>
            <a:r>
              <a:rPr lang="en-US" dirty="0"/>
              <a:t>  (define-fun y () </a:t>
            </a:r>
            <a:r>
              <a:rPr lang="en-US" dirty="0" err="1"/>
              <a:t>Int</a:t>
            </a:r>
            <a:endParaRPr lang="en-US" dirty="0"/>
          </a:p>
          <a:p>
            <a:r>
              <a:rPr lang="en-US" dirty="0"/>
              <a:t>    0)</a:t>
            </a:r>
          </a:p>
          <a:p>
            <a:r>
              <a:rPr lang="en-US" dirty="0"/>
              <a:t>  (define-fun x () </a:t>
            </a:r>
            <a:r>
              <a:rPr lang="en-US" dirty="0" err="1"/>
              <a:t>Int</a:t>
            </a:r>
            <a:endParaRPr lang="en-US" dirty="0"/>
          </a:p>
          <a:p>
            <a:r>
              <a:rPr lang="en-US" dirty="0"/>
              <a:t>    (- 4))</a:t>
            </a:r>
          </a:p>
          <a:p>
            <a:r>
              <a:rPr lang="en-US" dirty="0"/>
              <a:t>)</a:t>
            </a:r>
          </a:p>
        </p:txBody>
      </p:sp>
      <p:sp>
        <p:nvSpPr>
          <p:cNvPr id="10" name="Rectangle 9"/>
          <p:cNvSpPr/>
          <p:nvPr/>
        </p:nvSpPr>
        <p:spPr>
          <a:xfrm>
            <a:off x="5173579" y="4371641"/>
            <a:ext cx="3513221" cy="21834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x (* 2 y)) |-&gt; 23</a:t>
            </a:r>
          </a:p>
          <a:p>
            <a:r>
              <a:rPr lang="en-US" dirty="0"/>
              <a:t>sat</a:t>
            </a:r>
          </a:p>
          <a:p>
            <a:r>
              <a:rPr lang="en-US" dirty="0"/>
              <a:t>(model </a:t>
            </a:r>
          </a:p>
          <a:p>
            <a:r>
              <a:rPr lang="en-US" dirty="0"/>
              <a:t>  (define-fun y () </a:t>
            </a:r>
            <a:r>
              <a:rPr lang="en-US" dirty="0" err="1"/>
              <a:t>Int</a:t>
            </a:r>
            <a:endParaRPr lang="en-US" dirty="0"/>
          </a:p>
          <a:p>
            <a:r>
              <a:rPr lang="en-US" dirty="0"/>
              <a:t>    9)</a:t>
            </a:r>
          </a:p>
          <a:p>
            <a:r>
              <a:rPr lang="en-US" dirty="0"/>
              <a:t>  (define-fun x () </a:t>
            </a:r>
            <a:r>
              <a:rPr lang="en-US" dirty="0" err="1"/>
              <a:t>Int</a:t>
            </a:r>
            <a:endParaRPr lang="en-US" dirty="0"/>
          </a:p>
          <a:p>
            <a:r>
              <a:rPr lang="en-US" dirty="0"/>
              <a:t>    5)</a:t>
            </a:r>
          </a:p>
          <a:p>
            <a:r>
              <a:rPr lang="en-US" dirty="0"/>
              <a:t>)</a:t>
            </a:r>
          </a:p>
        </p:txBody>
      </p:sp>
    </p:spTree>
    <p:extLst>
      <p:ext uri="{BB962C8B-B14F-4D97-AF65-F5344CB8AC3E}">
        <p14:creationId xmlns:p14="http://schemas.microsoft.com/office/powerpoint/2010/main" val="137057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0732"/>
            <a:ext cx="8229600" cy="1143000"/>
          </a:xfrm>
        </p:spPr>
        <p:txBody>
          <a:bodyPr/>
          <a:lstStyle/>
          <a:p>
            <a:r>
              <a:rPr lang="en-US" dirty="0">
                <a:sym typeface="Symbol" panose="05050102010706020507" pitchFamily="18" charset="2"/>
              </a:rPr>
              <a:t>Python too</a:t>
            </a:r>
            <a:endParaRPr lang="en-US" dirty="0"/>
          </a:p>
        </p:txBody>
      </p:sp>
      <p:sp>
        <p:nvSpPr>
          <p:cNvPr id="6" name="Rectangle 5"/>
          <p:cNvSpPr/>
          <p:nvPr/>
        </p:nvSpPr>
        <p:spPr>
          <a:xfrm>
            <a:off x="457200" y="1600200"/>
            <a:ext cx="3513221" cy="199515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(declare-</a:t>
            </a:r>
            <a:r>
              <a:rPr lang="en-US" dirty="0" err="1"/>
              <a:t>const</a:t>
            </a:r>
            <a:r>
              <a:rPr lang="en-US" dirty="0"/>
              <a:t> x </a:t>
            </a:r>
            <a:r>
              <a:rPr lang="en-US" dirty="0" err="1"/>
              <a:t>Int</a:t>
            </a:r>
            <a:r>
              <a:rPr lang="en-US" dirty="0"/>
              <a:t>)</a:t>
            </a:r>
          </a:p>
          <a:p>
            <a:r>
              <a:rPr lang="en-US" dirty="0"/>
              <a:t>(declare-</a:t>
            </a:r>
            <a:r>
              <a:rPr lang="en-US" dirty="0" err="1"/>
              <a:t>const</a:t>
            </a:r>
            <a:r>
              <a:rPr lang="en-US" dirty="0"/>
              <a:t> y </a:t>
            </a:r>
            <a:r>
              <a:rPr lang="en-US" dirty="0" err="1"/>
              <a:t>Int</a:t>
            </a:r>
            <a:r>
              <a:rPr lang="en-US" dirty="0"/>
              <a:t>)</a:t>
            </a:r>
          </a:p>
          <a:p>
            <a:r>
              <a:rPr lang="en-US" dirty="0"/>
              <a:t>(assert (or (&gt; x (+ y 2)) (&gt; y (+ x 3))))</a:t>
            </a:r>
          </a:p>
          <a:p>
            <a:r>
              <a:rPr lang="en-US" dirty="0"/>
              <a:t>(assert (=&gt; (&gt; x y) (&gt; 10 x)))</a:t>
            </a:r>
          </a:p>
          <a:p>
            <a:r>
              <a:rPr lang="en-US" dirty="0"/>
              <a:t>(assert (=&gt; (&gt; y x) (&gt; 10 y)))</a:t>
            </a:r>
          </a:p>
          <a:p>
            <a:r>
              <a:rPr lang="en-US" dirty="0"/>
              <a:t>(check-sat)</a:t>
            </a:r>
          </a:p>
          <a:p>
            <a:r>
              <a:rPr lang="en-US" dirty="0"/>
              <a:t>(get-model)</a:t>
            </a:r>
          </a:p>
        </p:txBody>
      </p:sp>
      <p:sp>
        <p:nvSpPr>
          <p:cNvPr id="9" name="Rectangle 8"/>
          <p:cNvSpPr/>
          <p:nvPr/>
        </p:nvSpPr>
        <p:spPr>
          <a:xfrm>
            <a:off x="457200" y="4371641"/>
            <a:ext cx="3513221" cy="1995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sat</a:t>
            </a:r>
          </a:p>
          <a:p>
            <a:r>
              <a:rPr lang="en-US" dirty="0"/>
              <a:t>(model </a:t>
            </a:r>
          </a:p>
          <a:p>
            <a:r>
              <a:rPr lang="en-US" dirty="0"/>
              <a:t>  (define-fun y () </a:t>
            </a:r>
            <a:r>
              <a:rPr lang="en-US" dirty="0" err="1"/>
              <a:t>Int</a:t>
            </a:r>
            <a:endParaRPr lang="en-US" dirty="0"/>
          </a:p>
          <a:p>
            <a:r>
              <a:rPr lang="en-US" dirty="0"/>
              <a:t>    0)</a:t>
            </a:r>
          </a:p>
          <a:p>
            <a:r>
              <a:rPr lang="en-US" dirty="0"/>
              <a:t>  (define-fun x () </a:t>
            </a:r>
            <a:r>
              <a:rPr lang="en-US" dirty="0" err="1"/>
              <a:t>Int</a:t>
            </a:r>
            <a:endParaRPr lang="en-US" dirty="0"/>
          </a:p>
          <a:p>
            <a:r>
              <a:rPr lang="en-US" dirty="0"/>
              <a:t>    (- 4))</a:t>
            </a:r>
          </a:p>
          <a:p>
            <a:r>
              <a:rPr lang="en-US" dirty="0"/>
              <a:t>)</a:t>
            </a:r>
          </a:p>
        </p:txBody>
      </p:sp>
      <p:sp>
        <p:nvSpPr>
          <p:cNvPr id="7" name="Rectangle 6"/>
          <p:cNvSpPr/>
          <p:nvPr/>
        </p:nvSpPr>
        <p:spPr>
          <a:xfrm>
            <a:off x="5173579" y="1600200"/>
            <a:ext cx="3513221" cy="27813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from z3 import *</a:t>
            </a:r>
          </a:p>
          <a:p>
            <a:r>
              <a:rPr lang="en-US" dirty="0"/>
              <a:t>x, y = </a:t>
            </a:r>
            <a:r>
              <a:rPr lang="en-US" dirty="0" err="1"/>
              <a:t>Ints</a:t>
            </a:r>
            <a:r>
              <a:rPr lang="en-US" dirty="0"/>
              <a:t>('x y')</a:t>
            </a:r>
          </a:p>
          <a:p>
            <a:r>
              <a:rPr lang="en-US" dirty="0"/>
              <a:t>opt = Optimize()</a:t>
            </a:r>
          </a:p>
          <a:p>
            <a:r>
              <a:rPr lang="en-US" dirty="0" err="1"/>
              <a:t>opt.add</a:t>
            </a:r>
            <a:r>
              <a:rPr lang="en-US" dirty="0"/>
              <a:t>(Or(x &gt; y + 2, y &gt; x + 3))</a:t>
            </a:r>
          </a:p>
          <a:p>
            <a:r>
              <a:rPr lang="en-US" dirty="0" err="1"/>
              <a:t>opt.add</a:t>
            </a:r>
            <a:r>
              <a:rPr lang="en-US" dirty="0"/>
              <a:t>(Implies(x &gt; y, 10 &gt; x))</a:t>
            </a:r>
          </a:p>
          <a:p>
            <a:r>
              <a:rPr lang="en-US" dirty="0" err="1"/>
              <a:t>opt.add</a:t>
            </a:r>
            <a:r>
              <a:rPr lang="en-US" dirty="0"/>
              <a:t>(Implies(y &gt; x, 10 &gt; y))</a:t>
            </a:r>
          </a:p>
          <a:p>
            <a:r>
              <a:rPr lang="en-US" dirty="0"/>
              <a:t>h = </a:t>
            </a:r>
            <a:r>
              <a:rPr lang="en-US" dirty="0" err="1"/>
              <a:t>opt.maximize</a:t>
            </a:r>
            <a:r>
              <a:rPr lang="en-US" dirty="0"/>
              <a:t>(x + 2 * y)</a:t>
            </a:r>
          </a:p>
          <a:p>
            <a:r>
              <a:rPr lang="en-US" dirty="0" err="1"/>
              <a:t>opt.check</a:t>
            </a:r>
            <a:r>
              <a:rPr lang="en-US" dirty="0"/>
              <a:t>()</a:t>
            </a:r>
          </a:p>
          <a:p>
            <a:r>
              <a:rPr lang="en-US" dirty="0"/>
              <a:t>print </a:t>
            </a:r>
            <a:r>
              <a:rPr lang="en-US" dirty="0" err="1"/>
              <a:t>opt.model</a:t>
            </a:r>
            <a:r>
              <a:rPr lang="en-US" dirty="0"/>
              <a:t>()</a:t>
            </a:r>
          </a:p>
          <a:p>
            <a:r>
              <a:rPr lang="en-US" dirty="0"/>
              <a:t>print </a:t>
            </a:r>
            <a:r>
              <a:rPr lang="en-US" dirty="0" err="1"/>
              <a:t>h.value</a:t>
            </a:r>
            <a:r>
              <a:rPr lang="en-US" dirty="0"/>
              <a:t>()</a:t>
            </a:r>
          </a:p>
        </p:txBody>
      </p:sp>
      <p:sp>
        <p:nvSpPr>
          <p:cNvPr id="8" name="Rectangle 7"/>
          <p:cNvSpPr/>
          <p:nvPr/>
        </p:nvSpPr>
        <p:spPr>
          <a:xfrm>
            <a:off x="5173579" y="5575349"/>
            <a:ext cx="3513221" cy="69006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 = 9, x = 5]</a:t>
            </a:r>
          </a:p>
          <a:p>
            <a:r>
              <a:rPr lang="en-US" dirty="0"/>
              <a:t>23</a:t>
            </a:r>
          </a:p>
        </p:txBody>
      </p:sp>
    </p:spTree>
    <p:extLst>
      <p:ext uri="{BB962C8B-B14F-4D97-AF65-F5344CB8AC3E}">
        <p14:creationId xmlns:p14="http://schemas.microsoft.com/office/powerpoint/2010/main" val="394273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72614" y="2958861"/>
            <a:ext cx="1565582" cy="94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336431" y="2146570"/>
            <a:ext cx="8229600" cy="1143000"/>
          </a:xfrm>
        </p:spPr>
        <p:txBody>
          <a:bodyPr/>
          <a:lstStyle/>
          <a:p>
            <a:r>
              <a:rPr lang="en-US" b="1" dirty="0">
                <a:solidFill>
                  <a:schemeClr val="tx2">
                    <a:lumMod val="60000"/>
                    <a:lumOff val="40000"/>
                  </a:schemeClr>
                </a:solidFill>
                <a:effectLst>
                  <a:outerShdw blurRad="38100" dist="38100" dir="2700000" algn="tl">
                    <a:srgbClr val="000000">
                      <a:alpha val="43137"/>
                    </a:srgbClr>
                  </a:outerShdw>
                </a:effectLst>
              </a:rPr>
              <a:t>First some </a:t>
            </a:r>
            <a:br>
              <a:rPr lang="en-US" b="1" dirty="0">
                <a:solidFill>
                  <a:schemeClr val="tx2">
                    <a:lumMod val="60000"/>
                    <a:lumOff val="40000"/>
                  </a:schemeClr>
                </a:solidFill>
                <a:effectLst>
                  <a:outerShdw blurRad="38100" dist="38100" dir="2700000" algn="tl">
                    <a:srgbClr val="000000">
                      <a:alpha val="43137"/>
                    </a:srgbClr>
                  </a:outerShdw>
                </a:effectLst>
              </a:rPr>
            </a:br>
            <a:br>
              <a:rPr lang="en-US" b="1" dirty="0">
                <a:solidFill>
                  <a:schemeClr val="tx2">
                    <a:lumMod val="60000"/>
                    <a:lumOff val="40000"/>
                  </a:schemeClr>
                </a:solidFill>
                <a:effectLst>
                  <a:outerShdw blurRad="38100" dist="38100" dir="2700000" algn="tl">
                    <a:srgbClr val="000000">
                      <a:alpha val="43137"/>
                    </a:srgbClr>
                  </a:outerShdw>
                </a:effectLst>
              </a:rPr>
            </a:br>
            <a:r>
              <a:rPr lang="en-US" sz="5400" b="1" dirty="0">
                <a:solidFill>
                  <a:schemeClr val="tx2">
                    <a:lumMod val="60000"/>
                    <a:lumOff val="40000"/>
                  </a:schemeClr>
                </a:solidFill>
                <a:effectLst>
                  <a:outerShdw blurRad="38100" dist="38100" dir="2700000" algn="tl">
                    <a:srgbClr val="000000">
                      <a:alpha val="43137"/>
                    </a:srgbClr>
                  </a:outerShdw>
                </a:effectLst>
              </a:rPr>
              <a:t>Propaganda</a:t>
            </a:r>
          </a:p>
        </p:txBody>
      </p:sp>
    </p:spTree>
    <p:extLst>
      <p:ext uri="{BB962C8B-B14F-4D97-AF65-F5344CB8AC3E}">
        <p14:creationId xmlns:p14="http://schemas.microsoft.com/office/powerpoint/2010/main" val="489929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3538"/>
            <a:ext cx="8229600" cy="1143000"/>
          </a:xfrm>
        </p:spPr>
        <p:txBody>
          <a:bodyPr/>
          <a:lstStyle/>
          <a:p>
            <a:r>
              <a:rPr lang="en-US" dirty="0"/>
              <a:t>Mixing Theories and </a:t>
            </a:r>
            <a:br>
              <a:rPr lang="en-US" dirty="0"/>
            </a:br>
            <a:r>
              <a:rPr lang="en-US" dirty="0"/>
              <a:t>Objective Functions</a:t>
            </a:r>
          </a:p>
        </p:txBody>
      </p:sp>
      <p:sp>
        <p:nvSpPr>
          <p:cNvPr id="3" name="Content Placeholder 2"/>
          <p:cNvSpPr>
            <a:spLocks noGrp="1"/>
          </p:cNvSpPr>
          <p:nvPr>
            <p:ph idx="1"/>
          </p:nvPr>
        </p:nvSpPr>
        <p:spPr>
          <a:xfrm>
            <a:off x="457200" y="1710928"/>
            <a:ext cx="8229600" cy="4525963"/>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Possible future scenarios: </a:t>
            </a:r>
          </a:p>
        </p:txBody>
      </p:sp>
      <p:graphicFrame>
        <p:nvGraphicFramePr>
          <p:cNvPr id="5" name="Content Placeholder 3"/>
          <p:cNvGraphicFramePr>
            <a:graphicFrameLocks/>
          </p:cNvGraphicFramePr>
          <p:nvPr>
            <p:extLst>
              <p:ext uri="{D42A27DB-BD31-4B8C-83A1-F6EECF244321}">
                <p14:modId xmlns:p14="http://schemas.microsoft.com/office/powerpoint/2010/main" val="3683642653"/>
              </p:ext>
            </p:extLst>
          </p:nvPr>
        </p:nvGraphicFramePr>
        <p:xfrm>
          <a:off x="457200" y="2522455"/>
          <a:ext cx="8229600" cy="2285839"/>
        </p:xfrm>
        <a:graphic>
          <a:graphicData uri="http://schemas.openxmlformats.org/drawingml/2006/table">
            <a:tbl>
              <a:tblPr firstRow="1" bandRow="1">
                <a:tableStyleId>{5940675A-B579-460E-94D1-54222C63F5DA}</a:tableStyleId>
              </a:tblPr>
              <a:tblGrid>
                <a:gridCol w="3458307">
                  <a:extLst>
                    <a:ext uri="{9D8B030D-6E8A-4147-A177-3AD203B41FA5}">
                      <a16:colId xmlns:a16="http://schemas.microsoft.com/office/drawing/2014/main" val="20000"/>
                    </a:ext>
                  </a:extLst>
                </a:gridCol>
                <a:gridCol w="2813539">
                  <a:extLst>
                    <a:ext uri="{9D8B030D-6E8A-4147-A177-3AD203B41FA5}">
                      <a16:colId xmlns:a16="http://schemas.microsoft.com/office/drawing/2014/main" val="20001"/>
                    </a:ext>
                  </a:extLst>
                </a:gridCol>
                <a:gridCol w="1957754">
                  <a:extLst>
                    <a:ext uri="{9D8B030D-6E8A-4147-A177-3AD203B41FA5}">
                      <a16:colId xmlns:a16="http://schemas.microsoft.com/office/drawing/2014/main" val="20002"/>
                    </a:ext>
                  </a:extLst>
                </a:gridCol>
              </a:tblGrid>
              <a:tr h="336278">
                <a:tc>
                  <a:txBody>
                    <a:bodyPr/>
                    <a:lstStyle/>
                    <a:p>
                      <a:r>
                        <a:rPr lang="fr-FR" dirty="0" err="1"/>
                        <a:t>Taxonomy</a:t>
                      </a:r>
                      <a:endParaRPr lang="en-US" dirty="0"/>
                    </a:p>
                  </a:txBody>
                  <a:tcPr>
                    <a:solidFill>
                      <a:schemeClr val="accent1">
                        <a:lumMod val="20000"/>
                        <a:lumOff val="80000"/>
                      </a:schemeClr>
                    </a:solidFill>
                  </a:tcPr>
                </a:tc>
                <a:tc>
                  <a:txBody>
                    <a:bodyPr/>
                    <a:lstStyle/>
                    <a:p>
                      <a:r>
                        <a:rPr lang="fr-FR" dirty="0"/>
                        <a:t>Objective </a:t>
                      </a:r>
                      <a:r>
                        <a:rPr lang="fr-FR" dirty="0" err="1"/>
                        <a:t>functions</a:t>
                      </a:r>
                      <a:endParaRPr lang="en-US" dirty="0"/>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a:t>Theories</a:t>
                      </a:r>
                      <a:endParaRPr lang="fr-FR" dirty="0">
                        <a:latin typeface="CMBX10"/>
                      </a:endParaRPr>
                    </a:p>
                  </a:txBody>
                  <a:tcPr>
                    <a:solidFill>
                      <a:schemeClr val="accent1">
                        <a:lumMod val="20000"/>
                        <a:lumOff val="80000"/>
                      </a:schemeClr>
                    </a:solidFill>
                  </a:tcPr>
                </a:tc>
                <a:extLst>
                  <a:ext uri="{0D108BD9-81ED-4DB2-BD59-A6C34878D82A}">
                    <a16:rowId xmlns:a16="http://schemas.microsoft.com/office/drawing/2014/main" val="10000"/>
                  </a:ext>
                </a:extLst>
              </a:tr>
              <a:tr h="336278">
                <a:tc>
                  <a:txBody>
                    <a:bodyPr/>
                    <a:lstStyle/>
                    <a:p>
                      <a:r>
                        <a:rPr lang="en-US" dirty="0" err="1"/>
                        <a:t>MaxSAT</a:t>
                      </a:r>
                      <a:endParaRPr lang="en-US" dirty="0"/>
                    </a:p>
                  </a:txBody>
                  <a:tcPr/>
                </a:tc>
                <a:tc>
                  <a:txBody>
                    <a:bodyPr/>
                    <a:lstStyle/>
                    <a:p>
                      <a:r>
                        <a:rPr lang="en-US" dirty="0"/>
                        <a:t>Cardinality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Any</a:t>
                      </a:r>
                      <a:endParaRPr lang="en-US" dirty="0">
                        <a:latin typeface="CMR10"/>
                      </a:endParaRPr>
                    </a:p>
                  </a:txBody>
                  <a:tcPr/>
                </a:tc>
                <a:extLst>
                  <a:ext uri="{0D108BD9-81ED-4DB2-BD59-A6C34878D82A}">
                    <a16:rowId xmlns:a16="http://schemas.microsoft.com/office/drawing/2014/main" val="10001"/>
                  </a:ext>
                </a:extLst>
              </a:tr>
              <a:tr h="336278">
                <a:tc>
                  <a:txBody>
                    <a:bodyPr/>
                    <a:lstStyle/>
                    <a:p>
                      <a:r>
                        <a:rPr lang="en-US" dirty="0" err="1"/>
                        <a:t>WeightedMaxSAT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Pseudo-Boolean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Any</a:t>
                      </a:r>
                      <a:endParaRPr lang="en-US" dirty="0">
                        <a:latin typeface="CMR10"/>
                      </a:endParaRPr>
                    </a:p>
                  </a:txBody>
                  <a:tcPr/>
                </a:tc>
                <a:extLst>
                  <a:ext uri="{0D108BD9-81ED-4DB2-BD59-A6C34878D82A}">
                    <a16:rowId xmlns:a16="http://schemas.microsoft.com/office/drawing/2014/main" val="10002"/>
                  </a:ext>
                </a:extLst>
              </a:tr>
              <a:tr h="588486">
                <a:tc>
                  <a:txBody>
                    <a:bodyPr/>
                    <a:lstStyle/>
                    <a:p>
                      <a:r>
                        <a:rPr lang="en-US" dirty="0"/>
                        <a:t>Difference Logic Optimization </a:t>
                      </a:r>
                      <a:br>
                        <a:rPr lang="en-US" dirty="0"/>
                      </a:br>
                      <a:r>
                        <a:rPr lang="en-US" dirty="0"/>
                        <a:t>(Network Simplex)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Linear Arithmetic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Difference Logic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CMR10"/>
                      </a:endParaRPr>
                    </a:p>
                  </a:txBody>
                  <a:tcPr/>
                </a:tc>
                <a:extLst>
                  <a:ext uri="{0D108BD9-81ED-4DB2-BD59-A6C34878D82A}">
                    <a16:rowId xmlns:a16="http://schemas.microsoft.com/office/drawing/2014/main" val="10003"/>
                  </a:ext>
                </a:extLst>
              </a:tr>
              <a:tr h="548479">
                <a:tc>
                  <a:txBody>
                    <a:bodyPr/>
                    <a:lstStyle/>
                    <a:p>
                      <a:r>
                        <a:rPr lang="en-US" dirty="0"/>
                        <a:t>Linear Arithmetic Optimization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Linear Arithmetic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Linear Arithmetic</a:t>
                      </a:r>
                      <a:endParaRPr lang="en-US" dirty="0">
                        <a:latin typeface="CMR10"/>
                      </a:endParaRPr>
                    </a:p>
                  </a:txBody>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71329550"/>
              </p:ext>
            </p:extLst>
          </p:nvPr>
        </p:nvGraphicFramePr>
        <p:xfrm>
          <a:off x="511229" y="5960855"/>
          <a:ext cx="8175571" cy="736600"/>
        </p:xfrm>
        <a:graphic>
          <a:graphicData uri="http://schemas.openxmlformats.org/drawingml/2006/table">
            <a:tbl>
              <a:tblPr firstRow="1" bandRow="1">
                <a:tableStyleId>{5940675A-B579-460E-94D1-54222C63F5DA}</a:tableStyleId>
              </a:tblPr>
              <a:tblGrid>
                <a:gridCol w="2725190">
                  <a:extLst>
                    <a:ext uri="{9D8B030D-6E8A-4147-A177-3AD203B41FA5}">
                      <a16:colId xmlns:a16="http://schemas.microsoft.com/office/drawing/2014/main" val="20000"/>
                    </a:ext>
                  </a:extLst>
                </a:gridCol>
                <a:gridCol w="2909146">
                  <a:extLst>
                    <a:ext uri="{9D8B030D-6E8A-4147-A177-3AD203B41FA5}">
                      <a16:colId xmlns:a16="http://schemas.microsoft.com/office/drawing/2014/main" val="20001"/>
                    </a:ext>
                  </a:extLst>
                </a:gridCol>
                <a:gridCol w="2541235">
                  <a:extLst>
                    <a:ext uri="{9D8B030D-6E8A-4147-A177-3AD203B41FA5}">
                      <a16:colId xmlns:a16="http://schemas.microsoft.com/office/drawing/2014/main" val="20002"/>
                    </a:ext>
                  </a:extLst>
                </a:gridCol>
              </a:tblGrid>
              <a:tr h="334027">
                <a:tc>
                  <a:txBody>
                    <a:bodyPr/>
                    <a:lstStyle/>
                    <a:p>
                      <a:r>
                        <a:rPr lang="en-US" dirty="0"/>
                        <a:t>Quadratic Optimization </a:t>
                      </a:r>
                      <a:endParaRPr lang="en-US" dirty="0">
                        <a:solidFill>
                          <a:schemeClr val="bg1">
                            <a:lumMod val="6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Non-linear Arithmetic </a:t>
                      </a:r>
                      <a:endParaRPr lang="en-US" dirty="0">
                        <a:solidFill>
                          <a:schemeClr val="bg1">
                            <a:lumMod val="6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Linear Arithmetic</a:t>
                      </a:r>
                      <a:endParaRPr lang="en-US" dirty="0">
                        <a:solidFill>
                          <a:schemeClr val="bg1">
                            <a:lumMod val="65000"/>
                          </a:schemeClr>
                        </a:solidFill>
                        <a:latin typeface="CMR10"/>
                      </a:endParaRPr>
                    </a:p>
                  </a:txBody>
                  <a:tcPr/>
                </a:tc>
                <a:extLst>
                  <a:ext uri="{0D108BD9-81ED-4DB2-BD59-A6C34878D82A}">
                    <a16:rowId xmlns:a16="http://schemas.microsoft.com/office/drawing/2014/main" val="10000"/>
                  </a:ext>
                </a:extLst>
              </a:tr>
              <a:tr h="370840">
                <a:tc>
                  <a:txBody>
                    <a:bodyPr/>
                    <a:lstStyle/>
                    <a:p>
                      <a:r>
                        <a:rPr lang="en-US" dirty="0"/>
                        <a:t>Non-linear Optimization</a:t>
                      </a:r>
                      <a:endParaRPr lang="en-US" dirty="0">
                        <a:solidFill>
                          <a:schemeClr val="bg1">
                            <a:lumMod val="6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Non-linear Arithmetic</a:t>
                      </a:r>
                      <a:endParaRPr lang="en-US" dirty="0">
                        <a:solidFill>
                          <a:schemeClr val="bg1">
                            <a:lumMod val="6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Non-linear Arithmetic</a:t>
                      </a:r>
                      <a:endParaRPr lang="en-US" dirty="0">
                        <a:solidFill>
                          <a:schemeClr val="bg1">
                            <a:lumMod val="65000"/>
                          </a:schemeClr>
                        </a:solidFill>
                        <a:latin typeface="CMR1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7954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Solvers</a:t>
            </a:r>
          </a:p>
        </p:txBody>
      </p:sp>
      <p:sp>
        <p:nvSpPr>
          <p:cNvPr id="5" name="Flowchart: Merge 4"/>
          <p:cNvSpPr/>
          <p:nvPr/>
        </p:nvSpPr>
        <p:spPr>
          <a:xfrm>
            <a:off x="2898475" y="2485834"/>
            <a:ext cx="3347050" cy="2475782"/>
          </a:xfrm>
          <a:prstGeom prst="flowChartMerge">
            <a:avLst/>
          </a:prstGeom>
          <a:effectLst>
            <a:outerShdw blurRad="76200" dir="18900000" sy="23000" kx="-1200000" algn="bl" rotWithShape="0">
              <a:prstClr val="black">
                <a:alpha val="2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a:off x="6576801" y="2047567"/>
            <a:ext cx="1993366" cy="646331"/>
          </a:xfrm>
          <a:prstGeom prst="rect">
            <a:avLst/>
          </a:prstGeom>
          <a:noFill/>
        </p:spPr>
        <p:txBody>
          <a:bodyPr wrap="none" rtlCol="0">
            <a:spAutoFit/>
          </a:bodyPr>
          <a:lstStyle/>
          <a:p>
            <a:r>
              <a:rPr lang="en-US" dirty="0"/>
              <a:t>LP, IP, MILP, CSP</a:t>
            </a:r>
          </a:p>
          <a:p>
            <a:r>
              <a:rPr lang="en-US" dirty="0"/>
              <a:t>MIPLIB</a:t>
            </a:r>
          </a:p>
        </p:txBody>
      </p:sp>
      <p:sp>
        <p:nvSpPr>
          <p:cNvPr id="7" name="TextBox 6"/>
          <p:cNvSpPr txBox="1"/>
          <p:nvPr/>
        </p:nvSpPr>
        <p:spPr>
          <a:xfrm>
            <a:off x="868650" y="1966289"/>
            <a:ext cx="1877437" cy="923330"/>
          </a:xfrm>
          <a:prstGeom prst="rect">
            <a:avLst/>
          </a:prstGeom>
          <a:noFill/>
        </p:spPr>
        <p:txBody>
          <a:bodyPr wrap="none" rtlCol="0">
            <a:spAutoFit/>
          </a:bodyPr>
          <a:lstStyle/>
          <a:p>
            <a:r>
              <a:rPr lang="en-US" dirty="0"/>
              <a:t>SAT and </a:t>
            </a:r>
            <a:br>
              <a:rPr lang="en-US" dirty="0"/>
            </a:br>
            <a:r>
              <a:rPr lang="en-US" dirty="0"/>
              <a:t>Pseudo Boolean</a:t>
            </a:r>
          </a:p>
          <a:p>
            <a:r>
              <a:rPr lang="en-US" dirty="0"/>
              <a:t>MAXSAT</a:t>
            </a:r>
          </a:p>
        </p:txBody>
      </p:sp>
      <p:sp>
        <p:nvSpPr>
          <p:cNvPr id="8" name="TextBox 7"/>
          <p:cNvSpPr txBox="1"/>
          <p:nvPr/>
        </p:nvSpPr>
        <p:spPr>
          <a:xfrm>
            <a:off x="3606815" y="5205805"/>
            <a:ext cx="2206630" cy="923330"/>
          </a:xfrm>
          <a:prstGeom prst="rect">
            <a:avLst/>
          </a:prstGeom>
          <a:noFill/>
        </p:spPr>
        <p:txBody>
          <a:bodyPr wrap="none" rtlCol="0">
            <a:spAutoFit/>
          </a:bodyPr>
          <a:lstStyle/>
          <a:p>
            <a:r>
              <a:rPr lang="en-US" dirty="0"/>
              <a:t>SMT solvers</a:t>
            </a:r>
          </a:p>
          <a:p>
            <a:r>
              <a:rPr lang="en-US" dirty="0"/>
              <a:t>Z3, </a:t>
            </a:r>
            <a:r>
              <a:rPr lang="en-US" dirty="0" err="1"/>
              <a:t>Yices</a:t>
            </a:r>
            <a:r>
              <a:rPr lang="en-US" dirty="0"/>
              <a:t>, MathSAT</a:t>
            </a:r>
          </a:p>
          <a:p>
            <a:r>
              <a:rPr lang="en-US" dirty="0"/>
              <a:t>SMTLIB</a:t>
            </a:r>
          </a:p>
        </p:txBody>
      </p:sp>
      <p:grpSp>
        <p:nvGrpSpPr>
          <p:cNvPr id="18" name="Group 17"/>
          <p:cNvGrpSpPr/>
          <p:nvPr/>
        </p:nvGrpSpPr>
        <p:grpSpPr>
          <a:xfrm>
            <a:off x="0" y="163494"/>
            <a:ext cx="2322164" cy="928865"/>
            <a:chOff x="2070788" y="1943103"/>
            <a:chExt cx="2322164" cy="928865"/>
          </a:xfrm>
        </p:grpSpPr>
        <p:sp>
          <p:nvSpPr>
            <p:cNvPr id="19" name="Chevron 18"/>
            <p:cNvSpPr/>
            <p:nvPr/>
          </p:nvSpPr>
          <p:spPr>
            <a:xfrm>
              <a:off x="2070788" y="1943103"/>
              <a:ext cx="2322164" cy="928865"/>
            </a:xfrm>
            <a:prstGeom prst="chevron">
              <a:avLst/>
            </a:prstGeom>
          </p:spPr>
          <p:style>
            <a:lnRef idx="2">
              <a:schemeClr val="lt1">
                <a:hueOff val="0"/>
                <a:satOff val="0"/>
                <a:lumOff val="0"/>
                <a:alphaOff val="0"/>
              </a:schemeClr>
            </a:lnRef>
            <a:fillRef idx="1">
              <a:schemeClr val="accent3">
                <a:hueOff val="3750088"/>
                <a:satOff val="-5627"/>
                <a:lumOff val="-915"/>
                <a:alphaOff val="0"/>
              </a:schemeClr>
            </a:fillRef>
            <a:effectRef idx="0">
              <a:schemeClr val="accent3">
                <a:hueOff val="3750088"/>
                <a:satOff val="-5627"/>
                <a:lumOff val="-915"/>
                <a:alphaOff val="0"/>
              </a:schemeClr>
            </a:effectRef>
            <a:fontRef idx="minor">
              <a:schemeClr val="lt1"/>
            </a:fontRef>
          </p:style>
          <p:txBody>
            <a:bodyPr/>
            <a:lstStyle/>
            <a:p>
              <a:endParaRPr lang="en-US"/>
            </a:p>
          </p:txBody>
        </p:sp>
        <p:sp>
          <p:nvSpPr>
            <p:cNvPr id="20" name="Chevron 4"/>
            <p:cNvSpPr/>
            <p:nvPr/>
          </p:nvSpPr>
          <p:spPr>
            <a:xfrm>
              <a:off x="2535221" y="1943103"/>
              <a:ext cx="1393299" cy="928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a:t>Optimizing Solvers</a:t>
              </a:r>
            </a:p>
          </p:txBody>
        </p:sp>
      </p:grpSp>
    </p:spTree>
    <p:extLst>
      <p:ext uri="{BB962C8B-B14F-4D97-AF65-F5344CB8AC3E}">
        <p14:creationId xmlns:p14="http://schemas.microsoft.com/office/powerpoint/2010/main" val="108496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Solvers</a:t>
            </a:r>
          </a:p>
        </p:txBody>
      </p:sp>
      <p:sp>
        <p:nvSpPr>
          <p:cNvPr id="5" name="Flowchart: Merge 4"/>
          <p:cNvSpPr/>
          <p:nvPr/>
        </p:nvSpPr>
        <p:spPr>
          <a:xfrm>
            <a:off x="2898475" y="2485834"/>
            <a:ext cx="3347050" cy="2475782"/>
          </a:xfrm>
          <a:prstGeom prst="flowChartMerge">
            <a:avLst/>
          </a:prstGeom>
          <a:effectLst>
            <a:outerShdw blurRad="76200" dir="18900000" sy="23000" kx="-1200000" algn="bl" rotWithShape="0">
              <a:prstClr val="black">
                <a:alpha val="2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a:off x="6576801" y="2047567"/>
            <a:ext cx="1993366" cy="646331"/>
          </a:xfrm>
          <a:prstGeom prst="rect">
            <a:avLst/>
          </a:prstGeom>
          <a:noFill/>
        </p:spPr>
        <p:txBody>
          <a:bodyPr wrap="none" rtlCol="0">
            <a:spAutoFit/>
          </a:bodyPr>
          <a:lstStyle/>
          <a:p>
            <a:r>
              <a:rPr lang="en-US" dirty="0"/>
              <a:t>LP, IP, MILP, CSP</a:t>
            </a:r>
          </a:p>
          <a:p>
            <a:r>
              <a:rPr lang="en-US" dirty="0"/>
              <a:t>MIPLIB</a:t>
            </a:r>
          </a:p>
        </p:txBody>
      </p:sp>
      <p:sp>
        <p:nvSpPr>
          <p:cNvPr id="7" name="TextBox 6"/>
          <p:cNvSpPr txBox="1"/>
          <p:nvPr/>
        </p:nvSpPr>
        <p:spPr>
          <a:xfrm>
            <a:off x="868650" y="1966289"/>
            <a:ext cx="1877437" cy="923330"/>
          </a:xfrm>
          <a:prstGeom prst="rect">
            <a:avLst/>
          </a:prstGeom>
          <a:noFill/>
        </p:spPr>
        <p:txBody>
          <a:bodyPr wrap="none" rtlCol="0">
            <a:spAutoFit/>
          </a:bodyPr>
          <a:lstStyle/>
          <a:p>
            <a:r>
              <a:rPr lang="en-US" dirty="0"/>
              <a:t>SAT and </a:t>
            </a:r>
            <a:br>
              <a:rPr lang="en-US" dirty="0"/>
            </a:br>
            <a:r>
              <a:rPr lang="en-US" dirty="0"/>
              <a:t>Pseudo Boolean</a:t>
            </a:r>
          </a:p>
          <a:p>
            <a:r>
              <a:rPr lang="en-US" dirty="0"/>
              <a:t>MAXSAT</a:t>
            </a:r>
          </a:p>
        </p:txBody>
      </p:sp>
      <p:sp>
        <p:nvSpPr>
          <p:cNvPr id="8" name="TextBox 7"/>
          <p:cNvSpPr txBox="1"/>
          <p:nvPr/>
        </p:nvSpPr>
        <p:spPr>
          <a:xfrm>
            <a:off x="3606815" y="5205805"/>
            <a:ext cx="2206630" cy="923330"/>
          </a:xfrm>
          <a:prstGeom prst="rect">
            <a:avLst/>
          </a:prstGeom>
          <a:noFill/>
        </p:spPr>
        <p:txBody>
          <a:bodyPr wrap="none" rtlCol="0">
            <a:spAutoFit/>
          </a:bodyPr>
          <a:lstStyle/>
          <a:p>
            <a:r>
              <a:rPr lang="en-US" dirty="0"/>
              <a:t>SMT solvers</a:t>
            </a:r>
          </a:p>
          <a:p>
            <a:r>
              <a:rPr lang="en-US" dirty="0"/>
              <a:t>Z3, </a:t>
            </a:r>
            <a:r>
              <a:rPr lang="en-US" dirty="0" err="1"/>
              <a:t>Yices</a:t>
            </a:r>
            <a:r>
              <a:rPr lang="en-US" dirty="0"/>
              <a:t>, MathSAT</a:t>
            </a:r>
          </a:p>
          <a:p>
            <a:r>
              <a:rPr lang="en-US" dirty="0"/>
              <a:t>SMTLIB</a:t>
            </a:r>
          </a:p>
        </p:txBody>
      </p:sp>
      <p:sp>
        <p:nvSpPr>
          <p:cNvPr id="9" name="Right Arrow 8"/>
          <p:cNvSpPr/>
          <p:nvPr/>
        </p:nvSpPr>
        <p:spPr>
          <a:xfrm>
            <a:off x="3193733" y="2184851"/>
            <a:ext cx="2879264" cy="250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48398" y="1803554"/>
            <a:ext cx="2826415" cy="369332"/>
          </a:xfrm>
          <a:prstGeom prst="rect">
            <a:avLst/>
          </a:prstGeom>
          <a:noFill/>
        </p:spPr>
        <p:txBody>
          <a:bodyPr wrap="none" rtlCol="0">
            <a:spAutoFit/>
          </a:bodyPr>
          <a:lstStyle/>
          <a:p>
            <a:r>
              <a:rPr lang="en-US" dirty="0"/>
              <a:t>(in)equalities, special cuts</a:t>
            </a:r>
          </a:p>
        </p:txBody>
      </p:sp>
      <p:sp>
        <p:nvSpPr>
          <p:cNvPr id="13" name="Right Arrow 12"/>
          <p:cNvSpPr/>
          <p:nvPr/>
        </p:nvSpPr>
        <p:spPr>
          <a:xfrm rot="10800000">
            <a:off x="3387580" y="2541371"/>
            <a:ext cx="2426760" cy="24946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Box 13"/>
          <p:cNvSpPr txBox="1"/>
          <p:nvPr/>
        </p:nvSpPr>
        <p:spPr>
          <a:xfrm>
            <a:off x="3892273" y="2742222"/>
            <a:ext cx="1505540" cy="369332"/>
          </a:xfrm>
          <a:prstGeom prst="rect">
            <a:avLst/>
          </a:prstGeom>
          <a:noFill/>
        </p:spPr>
        <p:txBody>
          <a:bodyPr wrap="none" rtlCol="0">
            <a:spAutoFit/>
          </a:bodyPr>
          <a:lstStyle/>
          <a:p>
            <a:r>
              <a:rPr lang="en-US" dirty="0"/>
              <a:t>0-1 variables</a:t>
            </a:r>
          </a:p>
        </p:txBody>
      </p:sp>
    </p:spTree>
    <p:extLst>
      <p:ext uri="{BB962C8B-B14F-4D97-AF65-F5344CB8AC3E}">
        <p14:creationId xmlns:p14="http://schemas.microsoft.com/office/powerpoint/2010/main" val="2246182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Solvers</a:t>
            </a:r>
          </a:p>
        </p:txBody>
      </p:sp>
      <p:sp>
        <p:nvSpPr>
          <p:cNvPr id="5" name="Flowchart: Merge 4"/>
          <p:cNvSpPr/>
          <p:nvPr/>
        </p:nvSpPr>
        <p:spPr>
          <a:xfrm>
            <a:off x="2898475" y="2485834"/>
            <a:ext cx="3347050" cy="2475782"/>
          </a:xfrm>
          <a:prstGeom prst="flowChartMerge">
            <a:avLst/>
          </a:prstGeom>
          <a:effectLst>
            <a:outerShdw blurRad="76200" dir="18900000" sy="23000" kx="-1200000" algn="bl" rotWithShape="0">
              <a:prstClr val="black">
                <a:alpha val="2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a:off x="6576801" y="2047567"/>
            <a:ext cx="1993366" cy="646331"/>
          </a:xfrm>
          <a:prstGeom prst="rect">
            <a:avLst/>
          </a:prstGeom>
          <a:noFill/>
        </p:spPr>
        <p:txBody>
          <a:bodyPr wrap="none" rtlCol="0">
            <a:spAutoFit/>
          </a:bodyPr>
          <a:lstStyle/>
          <a:p>
            <a:r>
              <a:rPr lang="en-US" dirty="0"/>
              <a:t>LP, IP, MILP, CSP</a:t>
            </a:r>
          </a:p>
          <a:p>
            <a:r>
              <a:rPr lang="en-US" dirty="0"/>
              <a:t>MIPLIB</a:t>
            </a:r>
          </a:p>
        </p:txBody>
      </p:sp>
      <p:sp>
        <p:nvSpPr>
          <p:cNvPr id="7" name="TextBox 6"/>
          <p:cNvSpPr txBox="1"/>
          <p:nvPr/>
        </p:nvSpPr>
        <p:spPr>
          <a:xfrm>
            <a:off x="868650" y="1966289"/>
            <a:ext cx="1877437" cy="923330"/>
          </a:xfrm>
          <a:prstGeom prst="rect">
            <a:avLst/>
          </a:prstGeom>
          <a:noFill/>
        </p:spPr>
        <p:txBody>
          <a:bodyPr wrap="none" rtlCol="0">
            <a:spAutoFit/>
          </a:bodyPr>
          <a:lstStyle/>
          <a:p>
            <a:r>
              <a:rPr lang="en-US" dirty="0"/>
              <a:t>SAT and </a:t>
            </a:r>
            <a:br>
              <a:rPr lang="en-US" dirty="0"/>
            </a:br>
            <a:r>
              <a:rPr lang="en-US" dirty="0"/>
              <a:t>Pseudo Boolean</a:t>
            </a:r>
          </a:p>
          <a:p>
            <a:r>
              <a:rPr lang="en-US" dirty="0"/>
              <a:t>MAXSAT</a:t>
            </a:r>
          </a:p>
        </p:txBody>
      </p:sp>
      <p:sp>
        <p:nvSpPr>
          <p:cNvPr id="8" name="TextBox 7"/>
          <p:cNvSpPr txBox="1"/>
          <p:nvPr/>
        </p:nvSpPr>
        <p:spPr>
          <a:xfrm>
            <a:off x="3606815" y="5205805"/>
            <a:ext cx="2206630" cy="923330"/>
          </a:xfrm>
          <a:prstGeom prst="rect">
            <a:avLst/>
          </a:prstGeom>
          <a:noFill/>
        </p:spPr>
        <p:txBody>
          <a:bodyPr wrap="none" rtlCol="0">
            <a:spAutoFit/>
          </a:bodyPr>
          <a:lstStyle/>
          <a:p>
            <a:r>
              <a:rPr lang="en-US" dirty="0"/>
              <a:t>SMT solvers</a:t>
            </a:r>
          </a:p>
          <a:p>
            <a:r>
              <a:rPr lang="en-US" dirty="0"/>
              <a:t>Z3, </a:t>
            </a:r>
            <a:r>
              <a:rPr lang="en-US" dirty="0" err="1"/>
              <a:t>Yices</a:t>
            </a:r>
            <a:r>
              <a:rPr lang="en-US" dirty="0"/>
              <a:t>, MathSAT</a:t>
            </a:r>
          </a:p>
          <a:p>
            <a:r>
              <a:rPr lang="en-US" dirty="0"/>
              <a:t>SMTLIB</a:t>
            </a:r>
          </a:p>
        </p:txBody>
      </p:sp>
      <p:sp>
        <p:nvSpPr>
          <p:cNvPr id="11" name="Right Arrow 10"/>
          <p:cNvSpPr/>
          <p:nvPr/>
        </p:nvSpPr>
        <p:spPr>
          <a:xfrm rot="7451812">
            <a:off x="4347528" y="3648456"/>
            <a:ext cx="2441275" cy="250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72997" y="3311874"/>
            <a:ext cx="1659429" cy="646331"/>
          </a:xfrm>
          <a:prstGeom prst="rect">
            <a:avLst/>
          </a:prstGeom>
          <a:noFill/>
        </p:spPr>
        <p:txBody>
          <a:bodyPr wrap="none" rtlCol="0">
            <a:spAutoFit/>
          </a:bodyPr>
          <a:lstStyle/>
          <a:p>
            <a:r>
              <a:rPr lang="en-US" dirty="0"/>
              <a:t>Modeling with </a:t>
            </a:r>
            <a:br>
              <a:rPr lang="en-US" dirty="0"/>
            </a:br>
            <a:r>
              <a:rPr lang="en-US" dirty="0"/>
              <a:t>SMT</a:t>
            </a:r>
          </a:p>
        </p:txBody>
      </p:sp>
    </p:spTree>
    <p:extLst>
      <p:ext uri="{BB962C8B-B14F-4D97-AF65-F5344CB8AC3E}">
        <p14:creationId xmlns:p14="http://schemas.microsoft.com/office/powerpoint/2010/main" val="1394002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Solvers</a:t>
            </a:r>
          </a:p>
        </p:txBody>
      </p:sp>
      <p:sp>
        <p:nvSpPr>
          <p:cNvPr id="5" name="Flowchart: Merge 4"/>
          <p:cNvSpPr/>
          <p:nvPr/>
        </p:nvSpPr>
        <p:spPr>
          <a:xfrm>
            <a:off x="2898475" y="2485834"/>
            <a:ext cx="3347050" cy="2475782"/>
          </a:xfrm>
          <a:prstGeom prst="flowChartMerge">
            <a:avLst/>
          </a:prstGeom>
          <a:effectLst>
            <a:outerShdw blurRad="76200" dir="18900000" sy="23000" kx="-1200000" algn="bl" rotWithShape="0">
              <a:prstClr val="black">
                <a:alpha val="2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a:off x="6576801" y="2047567"/>
            <a:ext cx="1993366" cy="646331"/>
          </a:xfrm>
          <a:prstGeom prst="rect">
            <a:avLst/>
          </a:prstGeom>
          <a:noFill/>
        </p:spPr>
        <p:txBody>
          <a:bodyPr wrap="none" rtlCol="0">
            <a:spAutoFit/>
          </a:bodyPr>
          <a:lstStyle/>
          <a:p>
            <a:r>
              <a:rPr lang="en-US" dirty="0"/>
              <a:t>LP, IP, MILP, CSP</a:t>
            </a:r>
          </a:p>
          <a:p>
            <a:r>
              <a:rPr lang="en-US" dirty="0"/>
              <a:t>MIPLIB</a:t>
            </a:r>
          </a:p>
        </p:txBody>
      </p:sp>
      <p:sp>
        <p:nvSpPr>
          <p:cNvPr id="7" name="TextBox 6"/>
          <p:cNvSpPr txBox="1"/>
          <p:nvPr/>
        </p:nvSpPr>
        <p:spPr>
          <a:xfrm>
            <a:off x="868650" y="1966289"/>
            <a:ext cx="1877437" cy="923330"/>
          </a:xfrm>
          <a:prstGeom prst="rect">
            <a:avLst/>
          </a:prstGeom>
          <a:noFill/>
        </p:spPr>
        <p:txBody>
          <a:bodyPr wrap="none" rtlCol="0">
            <a:spAutoFit/>
          </a:bodyPr>
          <a:lstStyle/>
          <a:p>
            <a:r>
              <a:rPr lang="en-US" dirty="0"/>
              <a:t>SAT and </a:t>
            </a:r>
            <a:br>
              <a:rPr lang="en-US" dirty="0"/>
            </a:br>
            <a:r>
              <a:rPr lang="en-US" dirty="0"/>
              <a:t>Pseudo Boolean</a:t>
            </a:r>
          </a:p>
          <a:p>
            <a:r>
              <a:rPr lang="en-US" dirty="0"/>
              <a:t>MAXSAT</a:t>
            </a:r>
          </a:p>
        </p:txBody>
      </p:sp>
      <p:sp>
        <p:nvSpPr>
          <p:cNvPr id="8" name="TextBox 7"/>
          <p:cNvSpPr txBox="1"/>
          <p:nvPr/>
        </p:nvSpPr>
        <p:spPr>
          <a:xfrm>
            <a:off x="3606815" y="5205805"/>
            <a:ext cx="2206630" cy="923330"/>
          </a:xfrm>
          <a:prstGeom prst="rect">
            <a:avLst/>
          </a:prstGeom>
          <a:noFill/>
        </p:spPr>
        <p:txBody>
          <a:bodyPr wrap="none" rtlCol="0">
            <a:spAutoFit/>
          </a:bodyPr>
          <a:lstStyle/>
          <a:p>
            <a:r>
              <a:rPr lang="en-US" dirty="0"/>
              <a:t>SMT solvers</a:t>
            </a:r>
          </a:p>
          <a:p>
            <a:r>
              <a:rPr lang="en-US" dirty="0"/>
              <a:t>Z3, </a:t>
            </a:r>
            <a:r>
              <a:rPr lang="en-US" dirty="0" err="1"/>
              <a:t>Yices</a:t>
            </a:r>
            <a:r>
              <a:rPr lang="en-US" dirty="0"/>
              <a:t>, MathSAT</a:t>
            </a:r>
          </a:p>
          <a:p>
            <a:r>
              <a:rPr lang="en-US" dirty="0"/>
              <a:t>SMTLIB</a:t>
            </a:r>
          </a:p>
        </p:txBody>
      </p:sp>
      <p:sp>
        <p:nvSpPr>
          <p:cNvPr id="12" name="Right Arrow 11"/>
          <p:cNvSpPr/>
          <p:nvPr/>
        </p:nvSpPr>
        <p:spPr>
          <a:xfrm rot="3326078">
            <a:off x="2360510" y="3713035"/>
            <a:ext cx="2441275" cy="250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82109" y="3791724"/>
            <a:ext cx="2031325" cy="369332"/>
          </a:xfrm>
          <a:prstGeom prst="rect">
            <a:avLst/>
          </a:prstGeom>
          <a:noFill/>
        </p:spPr>
        <p:txBody>
          <a:bodyPr wrap="none" rtlCol="0">
            <a:spAutoFit/>
          </a:bodyPr>
          <a:lstStyle/>
          <a:p>
            <a:r>
              <a:rPr lang="en-US" dirty="0"/>
              <a:t>Expressive Power</a:t>
            </a:r>
          </a:p>
        </p:txBody>
      </p:sp>
      <p:sp>
        <p:nvSpPr>
          <p:cNvPr id="16" name="Right Arrow 15"/>
          <p:cNvSpPr/>
          <p:nvPr/>
        </p:nvSpPr>
        <p:spPr>
          <a:xfrm rot="14089657">
            <a:off x="2905110" y="3626558"/>
            <a:ext cx="2079133" cy="20250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Rectangular Callout 3"/>
          <p:cNvSpPr/>
          <p:nvPr/>
        </p:nvSpPr>
        <p:spPr>
          <a:xfrm>
            <a:off x="1041400" y="5073770"/>
            <a:ext cx="1477519" cy="854412"/>
          </a:xfrm>
          <a:prstGeom prst="wedgeRectCallout">
            <a:avLst>
              <a:gd name="adj1" fmla="val 115162"/>
              <a:gd name="adj2" fmla="val -183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OptiMathSAT</a:t>
            </a:r>
            <a:r>
              <a:rPr lang="en-US" dirty="0"/>
              <a:t> uses MAXSAT solvers</a:t>
            </a:r>
          </a:p>
        </p:txBody>
      </p:sp>
      <p:sp>
        <p:nvSpPr>
          <p:cNvPr id="17" name="Rectangular Callout 16"/>
          <p:cNvSpPr/>
          <p:nvPr/>
        </p:nvSpPr>
        <p:spPr>
          <a:xfrm>
            <a:off x="1681230" y="5986491"/>
            <a:ext cx="1477519" cy="668309"/>
          </a:xfrm>
          <a:prstGeom prst="wedgeRectCallout">
            <a:avLst>
              <a:gd name="adj1" fmla="val 103988"/>
              <a:gd name="adj2" fmla="val -37332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WPM2 uses </a:t>
            </a:r>
            <a:r>
              <a:rPr lang="en-US" dirty="0" err="1"/>
              <a:t>Yices</a:t>
            </a:r>
            <a:endParaRPr lang="en-US" dirty="0"/>
          </a:p>
        </p:txBody>
      </p:sp>
    </p:spTree>
    <p:extLst>
      <p:ext uri="{BB962C8B-B14F-4D97-AF65-F5344CB8AC3E}">
        <p14:creationId xmlns:p14="http://schemas.microsoft.com/office/powerpoint/2010/main" val="3930240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Solvers</a:t>
            </a:r>
          </a:p>
        </p:txBody>
      </p:sp>
      <p:sp>
        <p:nvSpPr>
          <p:cNvPr id="5" name="Flowchart: Merge 4"/>
          <p:cNvSpPr/>
          <p:nvPr/>
        </p:nvSpPr>
        <p:spPr>
          <a:xfrm>
            <a:off x="2898475" y="2485834"/>
            <a:ext cx="3347050" cy="2475782"/>
          </a:xfrm>
          <a:prstGeom prst="flowChartMerge">
            <a:avLst/>
          </a:prstGeom>
          <a:effectLst>
            <a:outerShdw blurRad="76200" dir="18900000" sy="23000" kx="-1200000" algn="bl" rotWithShape="0">
              <a:prstClr val="black">
                <a:alpha val="2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TextBox 5"/>
          <p:cNvSpPr txBox="1"/>
          <p:nvPr/>
        </p:nvSpPr>
        <p:spPr>
          <a:xfrm>
            <a:off x="6576801" y="2047567"/>
            <a:ext cx="1993366" cy="646331"/>
          </a:xfrm>
          <a:prstGeom prst="rect">
            <a:avLst/>
          </a:prstGeom>
          <a:noFill/>
        </p:spPr>
        <p:txBody>
          <a:bodyPr wrap="none" rtlCol="0">
            <a:spAutoFit/>
          </a:bodyPr>
          <a:lstStyle/>
          <a:p>
            <a:r>
              <a:rPr lang="en-US" dirty="0"/>
              <a:t>LP, IP, MILP, CSP</a:t>
            </a:r>
          </a:p>
          <a:p>
            <a:r>
              <a:rPr lang="en-US" dirty="0"/>
              <a:t>MIPLIB</a:t>
            </a:r>
          </a:p>
        </p:txBody>
      </p:sp>
      <p:sp>
        <p:nvSpPr>
          <p:cNvPr id="7" name="TextBox 6"/>
          <p:cNvSpPr txBox="1"/>
          <p:nvPr/>
        </p:nvSpPr>
        <p:spPr>
          <a:xfrm>
            <a:off x="868650" y="1966289"/>
            <a:ext cx="1877437" cy="923330"/>
          </a:xfrm>
          <a:prstGeom prst="rect">
            <a:avLst/>
          </a:prstGeom>
          <a:noFill/>
        </p:spPr>
        <p:txBody>
          <a:bodyPr wrap="none" rtlCol="0">
            <a:spAutoFit/>
          </a:bodyPr>
          <a:lstStyle/>
          <a:p>
            <a:r>
              <a:rPr lang="en-US" dirty="0"/>
              <a:t>SAT and </a:t>
            </a:r>
            <a:br>
              <a:rPr lang="en-US" dirty="0"/>
            </a:br>
            <a:r>
              <a:rPr lang="en-US" dirty="0"/>
              <a:t>Pseudo Boolean</a:t>
            </a:r>
          </a:p>
          <a:p>
            <a:r>
              <a:rPr lang="en-US" dirty="0"/>
              <a:t>MAXSAT</a:t>
            </a:r>
          </a:p>
        </p:txBody>
      </p:sp>
      <p:sp>
        <p:nvSpPr>
          <p:cNvPr id="8" name="TextBox 7"/>
          <p:cNvSpPr txBox="1"/>
          <p:nvPr/>
        </p:nvSpPr>
        <p:spPr>
          <a:xfrm>
            <a:off x="3606815" y="5205805"/>
            <a:ext cx="2206630" cy="923330"/>
          </a:xfrm>
          <a:prstGeom prst="rect">
            <a:avLst/>
          </a:prstGeom>
          <a:noFill/>
        </p:spPr>
        <p:txBody>
          <a:bodyPr wrap="none" rtlCol="0">
            <a:spAutoFit/>
          </a:bodyPr>
          <a:lstStyle/>
          <a:p>
            <a:r>
              <a:rPr lang="en-US" dirty="0"/>
              <a:t>SMT solvers</a:t>
            </a:r>
          </a:p>
          <a:p>
            <a:r>
              <a:rPr lang="en-US" dirty="0"/>
              <a:t>Z3, </a:t>
            </a:r>
            <a:r>
              <a:rPr lang="en-US" dirty="0" err="1"/>
              <a:t>Yices</a:t>
            </a:r>
            <a:r>
              <a:rPr lang="en-US" dirty="0"/>
              <a:t>, MathSAT</a:t>
            </a:r>
          </a:p>
          <a:p>
            <a:r>
              <a:rPr lang="en-US" dirty="0"/>
              <a:t>SMTLIB</a:t>
            </a:r>
          </a:p>
        </p:txBody>
      </p:sp>
      <p:sp>
        <p:nvSpPr>
          <p:cNvPr id="9" name="Right Arrow 8"/>
          <p:cNvSpPr/>
          <p:nvPr/>
        </p:nvSpPr>
        <p:spPr>
          <a:xfrm>
            <a:off x="3193733" y="2184851"/>
            <a:ext cx="2879264" cy="250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48398" y="1803554"/>
            <a:ext cx="2826415" cy="369332"/>
          </a:xfrm>
          <a:prstGeom prst="rect">
            <a:avLst/>
          </a:prstGeom>
          <a:noFill/>
        </p:spPr>
        <p:txBody>
          <a:bodyPr wrap="none" rtlCol="0">
            <a:spAutoFit/>
          </a:bodyPr>
          <a:lstStyle/>
          <a:p>
            <a:r>
              <a:rPr lang="en-US" dirty="0"/>
              <a:t>(in)equalities, special cuts</a:t>
            </a:r>
          </a:p>
        </p:txBody>
      </p:sp>
      <p:sp>
        <p:nvSpPr>
          <p:cNvPr id="11" name="Right Arrow 10"/>
          <p:cNvSpPr/>
          <p:nvPr/>
        </p:nvSpPr>
        <p:spPr>
          <a:xfrm rot="7451812">
            <a:off x="4347528" y="3648456"/>
            <a:ext cx="2441275" cy="250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3326078">
            <a:off x="2360510" y="3713035"/>
            <a:ext cx="2441275" cy="250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0800000">
            <a:off x="3387580" y="2541371"/>
            <a:ext cx="2426760" cy="24946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Box 13"/>
          <p:cNvSpPr txBox="1"/>
          <p:nvPr/>
        </p:nvSpPr>
        <p:spPr>
          <a:xfrm>
            <a:off x="3892273" y="2742222"/>
            <a:ext cx="1505540" cy="369332"/>
          </a:xfrm>
          <a:prstGeom prst="rect">
            <a:avLst/>
          </a:prstGeom>
          <a:noFill/>
        </p:spPr>
        <p:txBody>
          <a:bodyPr wrap="none" rtlCol="0">
            <a:spAutoFit/>
          </a:bodyPr>
          <a:lstStyle/>
          <a:p>
            <a:r>
              <a:rPr lang="en-US" dirty="0"/>
              <a:t>0-1 variables</a:t>
            </a:r>
          </a:p>
        </p:txBody>
      </p:sp>
      <p:sp>
        <p:nvSpPr>
          <p:cNvPr id="3" name="TextBox 2"/>
          <p:cNvSpPr txBox="1"/>
          <p:nvPr/>
        </p:nvSpPr>
        <p:spPr>
          <a:xfrm>
            <a:off x="1182109" y="3791724"/>
            <a:ext cx="2031325" cy="369332"/>
          </a:xfrm>
          <a:prstGeom prst="rect">
            <a:avLst/>
          </a:prstGeom>
          <a:noFill/>
        </p:spPr>
        <p:txBody>
          <a:bodyPr wrap="none" rtlCol="0">
            <a:spAutoFit/>
          </a:bodyPr>
          <a:lstStyle/>
          <a:p>
            <a:r>
              <a:rPr lang="en-US" dirty="0"/>
              <a:t>Expressive Power</a:t>
            </a:r>
          </a:p>
        </p:txBody>
      </p:sp>
      <p:sp>
        <p:nvSpPr>
          <p:cNvPr id="15" name="TextBox 14"/>
          <p:cNvSpPr txBox="1"/>
          <p:nvPr/>
        </p:nvSpPr>
        <p:spPr>
          <a:xfrm>
            <a:off x="6072997" y="3311874"/>
            <a:ext cx="1595309" cy="646331"/>
          </a:xfrm>
          <a:prstGeom prst="rect">
            <a:avLst/>
          </a:prstGeom>
          <a:noFill/>
        </p:spPr>
        <p:txBody>
          <a:bodyPr wrap="none" rtlCol="0">
            <a:spAutoFit/>
          </a:bodyPr>
          <a:lstStyle/>
          <a:p>
            <a:r>
              <a:rPr lang="en-US" dirty="0"/>
              <a:t>Modeling with</a:t>
            </a:r>
          </a:p>
          <a:p>
            <a:r>
              <a:rPr lang="en-US" dirty="0"/>
              <a:t>SMT</a:t>
            </a:r>
          </a:p>
        </p:txBody>
      </p:sp>
      <p:sp>
        <p:nvSpPr>
          <p:cNvPr id="16" name="Right Arrow 15"/>
          <p:cNvSpPr/>
          <p:nvPr/>
        </p:nvSpPr>
        <p:spPr>
          <a:xfrm rot="14089657">
            <a:off x="2905110" y="3626558"/>
            <a:ext cx="2079133" cy="20250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Rectangular Callout 3"/>
          <p:cNvSpPr/>
          <p:nvPr/>
        </p:nvSpPr>
        <p:spPr>
          <a:xfrm>
            <a:off x="1041400" y="5073770"/>
            <a:ext cx="1477519" cy="854412"/>
          </a:xfrm>
          <a:prstGeom prst="wedgeRectCallout">
            <a:avLst>
              <a:gd name="adj1" fmla="val 115162"/>
              <a:gd name="adj2" fmla="val -183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OptiMathSAT</a:t>
            </a:r>
            <a:r>
              <a:rPr lang="en-US" dirty="0"/>
              <a:t> uses MAXSAT solvers</a:t>
            </a:r>
          </a:p>
        </p:txBody>
      </p:sp>
      <p:sp>
        <p:nvSpPr>
          <p:cNvPr id="17" name="Rectangular Callout 16"/>
          <p:cNvSpPr/>
          <p:nvPr/>
        </p:nvSpPr>
        <p:spPr>
          <a:xfrm>
            <a:off x="1681230" y="5986491"/>
            <a:ext cx="1477519" cy="668309"/>
          </a:xfrm>
          <a:prstGeom prst="wedgeRectCallout">
            <a:avLst>
              <a:gd name="adj1" fmla="val 103988"/>
              <a:gd name="adj2" fmla="val -37332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WPM2 uses </a:t>
            </a:r>
            <a:r>
              <a:rPr lang="en-US" dirty="0" err="1"/>
              <a:t>Yices</a:t>
            </a:r>
            <a:endParaRPr lang="en-US" dirty="0"/>
          </a:p>
        </p:txBody>
      </p:sp>
    </p:spTree>
    <p:extLst>
      <p:ext uri="{BB962C8B-B14F-4D97-AF65-F5344CB8AC3E}">
        <p14:creationId xmlns:p14="http://schemas.microsoft.com/office/powerpoint/2010/main" val="108237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Solvers</a:t>
            </a:r>
          </a:p>
        </p:txBody>
      </p:sp>
      <p:sp>
        <p:nvSpPr>
          <p:cNvPr id="3" name="Content Placeholder 2"/>
          <p:cNvSpPr>
            <a:spLocks noGrp="1"/>
          </p:cNvSpPr>
          <p:nvPr>
            <p:ph idx="1"/>
          </p:nvPr>
        </p:nvSpPr>
        <p:spPr>
          <a:xfrm>
            <a:off x="457200" y="1289649"/>
            <a:ext cx="8548777" cy="4525963"/>
          </a:xfrm>
        </p:spPr>
        <p:txBody>
          <a:bodyPr/>
          <a:lstStyle/>
          <a:p>
            <a:r>
              <a:rPr lang="en-US" sz="2800" dirty="0"/>
              <a:t>MILP programming</a:t>
            </a:r>
          </a:p>
          <a:p>
            <a:pPr lvl="1"/>
            <a:r>
              <a:rPr lang="en-US" sz="2400" dirty="0"/>
              <a:t>Leading tools are much better tuned for large systems of inequalities (LRU decomposition, floats, cuts)</a:t>
            </a:r>
          </a:p>
          <a:p>
            <a:pPr lvl="1"/>
            <a:r>
              <a:rPr lang="en-US" sz="2400" dirty="0"/>
              <a:t>Really good esp. for crafted </a:t>
            </a:r>
            <a:r>
              <a:rPr lang="en-US" sz="2400" dirty="0" err="1"/>
              <a:t>MaxSAT</a:t>
            </a:r>
            <a:r>
              <a:rPr lang="en-US" sz="2400" dirty="0"/>
              <a:t> benchmarks.</a:t>
            </a:r>
          </a:p>
          <a:p>
            <a:pPr lvl="1"/>
            <a:endParaRPr lang="en-US" sz="2400" dirty="0"/>
          </a:p>
          <a:p>
            <a:r>
              <a:rPr lang="en-US" sz="2800" dirty="0"/>
              <a:t>Many PB solvers use tuned SAT solvers or CSP systems.</a:t>
            </a:r>
          </a:p>
          <a:p>
            <a:endParaRPr lang="en-US" sz="2800" dirty="0"/>
          </a:p>
          <a:p>
            <a:r>
              <a:rPr lang="en-US" sz="2800" dirty="0" err="1"/>
              <a:t>Yices</a:t>
            </a:r>
            <a:r>
              <a:rPr lang="en-US" sz="2800" dirty="0"/>
              <a:t> supported </a:t>
            </a:r>
            <a:r>
              <a:rPr lang="en-US" sz="2800" dirty="0" err="1"/>
              <a:t>MaxSMT</a:t>
            </a:r>
            <a:r>
              <a:rPr lang="en-US" sz="2800" dirty="0"/>
              <a:t> since 2005. </a:t>
            </a:r>
          </a:p>
          <a:p>
            <a:r>
              <a:rPr lang="en-US" sz="2800" dirty="0" err="1"/>
              <a:t>OptiMathSAT</a:t>
            </a:r>
            <a:r>
              <a:rPr lang="en-US" sz="2800" dirty="0"/>
              <a:t> built around MathSAT, uses MAXSAT solvers.</a:t>
            </a:r>
          </a:p>
          <a:p>
            <a:r>
              <a:rPr lang="en-US" sz="2800" dirty="0"/>
              <a:t>WPM2 uses </a:t>
            </a:r>
            <a:r>
              <a:rPr lang="en-US" sz="2800" dirty="0" err="1"/>
              <a:t>Yices</a:t>
            </a:r>
            <a:r>
              <a:rPr lang="en-US" sz="2800" dirty="0"/>
              <a:t> (thanks to its LIA support).</a:t>
            </a:r>
          </a:p>
          <a:p>
            <a:endParaRPr lang="en-US" dirty="0"/>
          </a:p>
        </p:txBody>
      </p:sp>
    </p:spTree>
    <p:extLst>
      <p:ext uri="{BB962C8B-B14F-4D97-AF65-F5344CB8AC3E}">
        <p14:creationId xmlns:p14="http://schemas.microsoft.com/office/powerpoint/2010/main" val="3117161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system architecture</a:t>
            </a:r>
            <a:endParaRPr lang="en-US" dirty="0"/>
          </a:p>
        </p:txBody>
      </p:sp>
      <p:pic>
        <p:nvPicPr>
          <p:cNvPr id="3" name="Picture 2"/>
          <p:cNvPicPr>
            <a:picLocks noChangeAspect="1"/>
          </p:cNvPicPr>
          <p:nvPr/>
        </p:nvPicPr>
        <p:blipFill rotWithShape="1">
          <a:blip r:embed="rId2"/>
          <a:srcRect l="13474" t="6444" r="7251" b="41704"/>
          <a:stretch/>
        </p:blipFill>
        <p:spPr>
          <a:xfrm>
            <a:off x="0" y="2423159"/>
            <a:ext cx="9144000" cy="3364218"/>
          </a:xfrm>
          <a:prstGeom prst="rect">
            <a:avLst/>
          </a:prstGeom>
        </p:spPr>
      </p:pic>
    </p:spTree>
    <p:extLst>
      <p:ext uri="{BB962C8B-B14F-4D97-AF65-F5344CB8AC3E}">
        <p14:creationId xmlns:p14="http://schemas.microsoft.com/office/powerpoint/2010/main" val="1514704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for Arithmetic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525963"/>
              </a:xfrm>
            </p:spPr>
            <p:txBody>
              <a:bodyPr/>
              <a:lstStyle/>
              <a:p>
                <a:pPr marL="0" indent="0">
                  <a:buNone/>
                </a:pPr>
                <a:r>
                  <a:rPr lang="en-US" dirty="0"/>
                  <a:t>Main approaches:</a:t>
                </a:r>
              </a:p>
              <a:p>
                <a:pPr lvl="1"/>
                <a:r>
                  <a:rPr lang="en-US" dirty="0"/>
                  <a:t>Tune satisfying solutions using </a:t>
                </a:r>
                <a:r>
                  <a:rPr lang="en-US" dirty="0">
                    <a:solidFill>
                      <a:srgbClr val="9C42E6"/>
                    </a:solidFill>
                  </a:rPr>
                  <a:t>Primal Simplex </a:t>
                </a:r>
              </a:p>
              <a:p>
                <a:pPr lvl="1"/>
                <a:endParaRPr lang="en-US" dirty="0">
                  <a:solidFill>
                    <a:srgbClr val="9C42E6"/>
                  </a:solidFill>
                </a:endParaRPr>
              </a:p>
              <a:p>
                <a:pPr lvl="1"/>
                <a:r>
                  <a:rPr lang="en-US" dirty="0"/>
                  <a:t>Discover unbounded variables using </a:t>
                </a:r>
                <a:r>
                  <a:rPr lang="en-US" dirty="0">
                    <a:solidFill>
                      <a:srgbClr val="0070C0"/>
                    </a:solidFill>
                  </a:rPr>
                  <a:t>non-standard arithmetic</a:t>
                </a:r>
                <a:r>
                  <a:rPr lang="en-US" dirty="0"/>
                  <a:t> </a:t>
                </a:r>
                <a14:m>
                  <m:oMath xmlns:m="http://schemas.openxmlformats.org/officeDocument/2006/math">
                    <m:r>
                      <a:rPr lang="en-US" i="1">
                        <a:latin typeface="Cambria Math" panose="02040503050406030204" pitchFamily="18" charset="0"/>
                        <a:sym typeface="Symbol" panose="05050102010706020507" pitchFamily="18" charset="2"/>
                      </a:rPr>
                      <m:t>∞≤</m:t>
                    </m:r>
                    <m:r>
                      <a:rPr lang="en-US" i="1">
                        <a:latin typeface="Cambria Math" panose="02040503050406030204" pitchFamily="18" charset="0"/>
                        <a:sym typeface="Symbol" panose="05050102010706020507" pitchFamily="18" charset="2"/>
                      </a:rPr>
                      <m:t>𝑥</m:t>
                    </m:r>
                  </m:oMath>
                </a14:m>
                <a:r>
                  <a:rPr lang="en-US" dirty="0"/>
                  <a:t> </a:t>
                </a:r>
              </a:p>
              <a:p>
                <a:pPr marL="457200" lvl="1" indent="0">
                  <a:buNone/>
                </a:pPr>
                <a:endParaRPr lang="en-US" i="1" dirty="0">
                  <a:solidFill>
                    <a:srgbClr val="FF0000"/>
                  </a:solidFill>
                </a:endParaRPr>
              </a:p>
              <a:p>
                <a:pPr lvl="1"/>
                <a:r>
                  <a:rPr lang="en-US" i="1" dirty="0">
                    <a:solidFill>
                      <a:srgbClr val="FF0000"/>
                    </a:solidFill>
                  </a:rPr>
                  <a:t>Maximization</a:t>
                </a:r>
                <a:r>
                  <a:rPr lang="en-US" dirty="0">
                    <a:solidFill>
                      <a:srgbClr val="FF0000"/>
                    </a:solidFill>
                  </a:rPr>
                  <a:t> Directed Clause Learning </a:t>
                </a:r>
                <a:r>
                  <a:rPr lang="en-US" dirty="0"/>
                  <a:t>to enable expressive objective functions for simple solvers</a:t>
                </a:r>
              </a:p>
              <a:p>
                <a:pPr marL="457200" lvl="1" indent="0">
                  <a:buNone/>
                </a:pPr>
                <a:endParaRPr lang="en-US" dirty="0"/>
              </a:p>
              <a:p>
                <a:pPr lvl="1"/>
                <a:r>
                  <a:rPr lang="en-US" dirty="0"/>
                  <a:t>Bender inspired bounds strengthening using </a:t>
                </a:r>
                <a:r>
                  <a:rPr lang="en-US" dirty="0" err="1">
                    <a:solidFill>
                      <a:schemeClr val="accent3">
                        <a:lumMod val="75000"/>
                      </a:schemeClr>
                    </a:solidFill>
                  </a:rPr>
                  <a:t>Farkas</a:t>
                </a:r>
                <a:r>
                  <a:rPr lang="en-US" dirty="0">
                    <a:solidFill>
                      <a:schemeClr val="accent3">
                        <a:lumMod val="75000"/>
                      </a:schemeClr>
                    </a:solidFill>
                  </a:rPr>
                  <a:t> coefficients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525963"/>
              </a:xfrm>
              <a:blipFill rotWithShape="0">
                <a:blip r:embed="rId2"/>
                <a:stretch>
                  <a:fillRect l="-1852" t="-1752" r="-1407" b="-24124"/>
                </a:stretch>
              </a:blipFill>
            </p:spPr>
            <p:txBody>
              <a:bodyPr/>
              <a:lstStyle/>
              <a:p>
                <a:r>
                  <a:rPr lang="en-US">
                    <a:noFill/>
                  </a:rPr>
                  <a:t> </a:t>
                </a:r>
              </a:p>
            </p:txBody>
          </p:sp>
        </mc:Fallback>
      </mc:AlternateContent>
      <p:grpSp>
        <p:nvGrpSpPr>
          <p:cNvPr id="4" name="Group 3"/>
          <p:cNvGrpSpPr/>
          <p:nvPr/>
        </p:nvGrpSpPr>
        <p:grpSpPr>
          <a:xfrm>
            <a:off x="193156" y="128770"/>
            <a:ext cx="2322164" cy="928865"/>
            <a:chOff x="4183886" y="1977825"/>
            <a:chExt cx="2322164" cy="928865"/>
          </a:xfrm>
        </p:grpSpPr>
        <p:sp>
          <p:nvSpPr>
            <p:cNvPr id="5" name="Chevron 4"/>
            <p:cNvSpPr/>
            <p:nvPr/>
          </p:nvSpPr>
          <p:spPr>
            <a:xfrm>
              <a:off x="4183886" y="1977825"/>
              <a:ext cx="2322164" cy="928865"/>
            </a:xfrm>
            <a:prstGeom prst="chevron">
              <a:avLst/>
            </a:prstGeom>
          </p:spPr>
          <p:style>
            <a:lnRef idx="2">
              <a:schemeClr val="lt1">
                <a:hueOff val="0"/>
                <a:satOff val="0"/>
                <a:lumOff val="0"/>
                <a:alphaOff val="0"/>
              </a:schemeClr>
            </a:lnRef>
            <a:fillRef idx="1">
              <a:schemeClr val="accent3">
                <a:hueOff val="7500176"/>
                <a:satOff val="-11253"/>
                <a:lumOff val="-1830"/>
                <a:alphaOff val="0"/>
              </a:schemeClr>
            </a:fillRef>
            <a:effectRef idx="0">
              <a:schemeClr val="accent3">
                <a:hueOff val="7500176"/>
                <a:satOff val="-11253"/>
                <a:lumOff val="-1830"/>
                <a:alphaOff val="0"/>
              </a:schemeClr>
            </a:effectRef>
            <a:fontRef idx="minor">
              <a:schemeClr val="lt1"/>
            </a:fontRef>
          </p:style>
          <p:txBody>
            <a:bodyPr/>
            <a:lstStyle/>
            <a:p>
              <a:endParaRPr lang="en-US"/>
            </a:p>
          </p:txBody>
        </p:sp>
        <p:sp>
          <p:nvSpPr>
            <p:cNvPr id="6" name="Chevron 4"/>
            <p:cNvSpPr/>
            <p:nvPr/>
          </p:nvSpPr>
          <p:spPr>
            <a:xfrm>
              <a:off x="4648319" y="1977825"/>
              <a:ext cx="1393299" cy="928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a:sym typeface="Symbol" panose="05050102010706020507" pitchFamily="18" charset="2"/>
                </a:rPr>
                <a:t>Z for Linear Arithmetic</a:t>
              </a:r>
              <a:endParaRPr lang="en-US" sz="1900" kern="1200" dirty="0"/>
            </a:p>
          </p:txBody>
        </p:sp>
      </p:grpSp>
    </p:spTree>
    <p:extLst>
      <p:ext uri="{BB962C8B-B14F-4D97-AF65-F5344CB8AC3E}">
        <p14:creationId xmlns:p14="http://schemas.microsoft.com/office/powerpoint/2010/main" val="2480694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Basic Arithmetic</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517585" y="1790328"/>
                <a:ext cx="7272068" cy="28623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𝑰𝒏𝒑𝒖𝒕</m:t>
                      </m:r>
                      <m:r>
                        <a:rPr lang="en-US" i="1" smtClean="0">
                          <a:latin typeface="Cambria Math" panose="02040503050406030204" pitchFamily="18" charset="0"/>
                        </a:rPr>
                        <m:t>: </m:t>
                      </m:r>
                      <m:r>
                        <a:rPr lang="en-US" i="1" smtClean="0">
                          <a:latin typeface="Cambria Math" panose="02040503050406030204" pitchFamily="18" charset="0"/>
                        </a:rPr>
                        <m:t>𝑂𝑏𝑗𝑒𝑐𝑡𝑖𝑣𝑒</m:t>
                      </m:r>
                      <m:r>
                        <a:rPr lang="en-US" i="1" smtClean="0">
                          <a:latin typeface="Cambria Math" panose="02040503050406030204" pitchFamily="18" charset="0"/>
                        </a:rPr>
                        <m:t> </m:t>
                      </m:r>
                      <m:r>
                        <a:rPr lang="en-US" i="1" smtClean="0">
                          <a:latin typeface="Cambria Math" panose="02040503050406030204" pitchFamily="18" charset="0"/>
                        </a:rPr>
                        <m:t>𝑡</m:t>
                      </m:r>
                      <m:r>
                        <a:rPr lang="en-US" i="1" smtClean="0">
                          <a:latin typeface="Cambria Math" panose="02040503050406030204" pitchFamily="18" charset="0"/>
                        </a:rPr>
                        <m:t> </m:t>
                      </m:r>
                      <m:r>
                        <a:rPr lang="en-US" i="1" smtClean="0">
                          <a:latin typeface="Cambria Math" panose="02040503050406030204" pitchFamily="18" charset="0"/>
                        </a:rPr>
                        <m:t>𝑡𝑜</m:t>
                      </m:r>
                      <m:r>
                        <a:rPr lang="en-US" i="1" smtClean="0">
                          <a:latin typeface="Cambria Math" panose="02040503050406030204" pitchFamily="18" charset="0"/>
                        </a:rPr>
                        <m:t> </m:t>
                      </m:r>
                      <m:r>
                        <a:rPr lang="en-US" i="1" smtClean="0">
                          <a:latin typeface="Cambria Math" panose="02040503050406030204" pitchFamily="18" charset="0"/>
                        </a:rPr>
                        <m:t>𝑚𝑎𝑥𝑖𝑚𝑖𝑧𝑒</m:t>
                      </m:r>
                      <m:r>
                        <a:rPr lang="en-US" i="1" smtClean="0">
                          <a:latin typeface="Cambria Math" panose="02040503050406030204" pitchFamily="18" charset="0"/>
                        </a:rPr>
                        <m:t> </m:t>
                      </m:r>
                    </m:oMath>
                    <m:oMath xmlns:m="http://schemas.openxmlformats.org/officeDocument/2006/math">
                      <m:r>
                        <a:rPr lang="en-US" b="1" i="1">
                          <a:latin typeface="Cambria Math" panose="02040503050406030204" pitchFamily="18" charset="0"/>
                        </a:rPr>
                        <m:t>𝑰𝒏𝒑𝒖𝒕</m:t>
                      </m:r>
                      <m:r>
                        <a:rPr lang="en-US" i="1">
                          <a:latin typeface="Cambria Math" panose="02040503050406030204" pitchFamily="18" charset="0"/>
                        </a:rPr>
                        <m:t>: </m:t>
                      </m:r>
                      <m:r>
                        <a:rPr lang="en-US" i="1">
                          <a:latin typeface="Cambria Math" panose="02040503050406030204" pitchFamily="18" charset="0"/>
                        </a:rPr>
                        <m:t>𝐹𝑜𝑟𝑚𝑢𝑙𝑎</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oMath>
                    <m:oMath xmlns:m="http://schemas.openxmlformats.org/officeDocument/2006/math">
                      <m:r>
                        <a:rPr lang="en-US" b="1" i="1">
                          <a:latin typeface="Cambria Math" panose="02040503050406030204" pitchFamily="18" charset="0"/>
                        </a:rPr>
                        <m:t>𝑶𝒖𝒕𝒑𝒖𝒕</m:t>
                      </m:r>
                      <m:r>
                        <a:rPr lang="en-US" i="1">
                          <a:latin typeface="Cambria Math" panose="02040503050406030204" pitchFamily="18" charset="0"/>
                        </a:rPr>
                        <m:t>: </m:t>
                      </m:r>
                      <m:r>
                        <a:rPr lang="en-US" i="1">
                          <a:latin typeface="Cambria Math" panose="02040503050406030204" pitchFamily="18" charset="0"/>
                        </a:rPr>
                        <m:t>𝑀𝑎𝑥𝑖𝑚𝑎𝑙</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𝑠𝑢𝑐h</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𝑠𝑎𝑡𝑖𝑠𝑓𝑖𝑎𝑏𝑙𝑒</m:t>
                      </m:r>
                      <m:r>
                        <a:rPr lang="en-US" i="1">
                          <a:latin typeface="Cambria Math" panose="02040503050406030204" pitchFamily="18" charset="0"/>
                        </a:rPr>
                        <m:t> </m:t>
                      </m:r>
                    </m:oMath>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 </m:t>
                      </m:r>
                    </m:oMath>
                    <m:oMath xmlns:m="http://schemas.openxmlformats.org/officeDocument/2006/math">
                      <m:r>
                        <a:rPr lang="en-US" b="1" i="1">
                          <a:latin typeface="Cambria Math" panose="02040503050406030204" pitchFamily="18" charset="0"/>
                        </a:rPr>
                        <m:t>𝒘𝒉𝒊𝒍𝒆</m:t>
                      </m:r>
                      <m:r>
                        <a:rPr lang="en-US" b="1"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𝑠𝑎𝑡𝑖𝑠𝑓𝑖𝑎𝑏𝑙𝑒</m:t>
                      </m:r>
                      <m:r>
                        <a:rPr lang="en-US" i="1">
                          <a:latin typeface="Cambria Math" panose="02040503050406030204" pitchFamily="18" charset="0"/>
                        </a:rPr>
                        <m:t> </m:t>
                      </m:r>
                      <m:r>
                        <a:rPr lang="en-US" b="1" i="1">
                          <a:latin typeface="Cambria Math" panose="02040503050406030204" pitchFamily="18" charset="0"/>
                        </a:rPr>
                        <m:t>𝒅𝒐</m:t>
                      </m:r>
                      <m:r>
                        <a:rPr lang="en-US" b="1"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𝒍𝒆𝒕</m:t>
                      </m:r>
                      <m:r>
                        <a:rPr lang="en-US" i="1">
                          <a:latin typeface="Cambria Math" panose="02040503050406030204" pitchFamily="18" charset="0"/>
                        </a:rPr>
                        <m:t> </m:t>
                      </m:r>
                      <m:r>
                        <a:rPr lang="en-US" i="1">
                          <a:latin typeface="Cambria Math" panose="02040503050406030204" pitchFamily="18" charset="0"/>
                        </a:rPr>
                        <m:t>𝑀</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𝑎𝑛</m:t>
                      </m:r>
                      <m:r>
                        <a:rPr lang="en-US" i="1">
                          <a:latin typeface="Cambria Math" panose="02040503050406030204" pitchFamily="18" charset="0"/>
                        </a:rPr>
                        <m:t> </m:t>
                      </m:r>
                      <m:r>
                        <a:rPr lang="en-US" i="1">
                          <a:latin typeface="Cambria Math" panose="02040503050406030204" pitchFamily="18" charset="0"/>
                        </a:rPr>
                        <m:t>𝑒𝑣𝑎𝑙𝑢𝑎𝑡𝑖𝑜𝑛</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n-US" i="1">
                          <a:latin typeface="Cambria Math" panose="02040503050406030204" pitchFamily="18" charset="0"/>
                        </a:rPr>
                        <m:t>𝑠𝑎𝑡𝑖𝑠𝑓𝑖𝑒𝑠</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𝑚𝑎𝑥𝑖𝑚𝑖𝑧𝑒𝑠</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𝑀</m:t>
                      </m:r>
                      <m:d>
                        <m:dPr>
                          <m:ctrlPr>
                            <a:rPr lang="en-US" i="1">
                              <a:latin typeface="Cambria Math" panose="02040503050406030204" pitchFamily="18" charset="0"/>
                            </a:rPr>
                          </m:ctrlPr>
                        </m:dPr>
                        <m:e>
                          <m:r>
                            <a:rPr lang="en-US" i="1">
                              <a:latin typeface="Cambria Math" panose="02040503050406030204" pitchFamily="18" charset="0"/>
                            </a:rPr>
                            <m:t>𝑡</m:t>
                          </m:r>
                        </m:e>
                      </m:d>
                    </m:oMath>
                    <m:oMath xmlns:m="http://schemas.openxmlformats.org/officeDocument/2006/math">
                      <m:r>
                        <a:rPr lang="en-US" b="0" i="1" smtClean="0">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 </m:t>
                      </m:r>
                      <m:r>
                        <a:rPr lang="el-GR" i="1">
                          <a:latin typeface="Cambria Math" panose="02040503050406030204" pitchFamily="18" charset="0"/>
                        </a:rPr>
                        <m:t>𝜙</m:t>
                      </m:r>
                      <m:r>
                        <a:rPr lang="el-GR"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&gt; </m:t>
                      </m:r>
                      <m:r>
                        <a:rPr lang="en-US" i="1">
                          <a:latin typeface="Cambria Math" panose="02040503050406030204" pitchFamily="18" charset="0"/>
                        </a:rPr>
                        <m:t>𝑣</m:t>
                      </m:r>
                    </m:oMath>
                    <m:oMath xmlns:m="http://schemas.openxmlformats.org/officeDocument/2006/math">
                      <m:r>
                        <a:rPr lang="en-US" b="1" i="1">
                          <a:latin typeface="Cambria Math" panose="02040503050406030204" pitchFamily="18" charset="0"/>
                        </a:rPr>
                        <m:t>𝒆𝒏𝒅</m:t>
                      </m:r>
                    </m:oMath>
                    <m:oMath xmlns:m="http://schemas.openxmlformats.org/officeDocument/2006/math">
                      <m:r>
                        <a:rPr lang="en-US" b="1" i="1" smtClean="0">
                          <a:latin typeface="Cambria Math" panose="02040503050406030204" pitchFamily="18" charset="0"/>
                        </a:rPr>
                        <m:t>𝒓𝒆𝒕𝒖𝒓𝒏</m:t>
                      </m:r>
                      <m:r>
                        <a:rPr lang="en-US" b="0" i="1" smtClean="0">
                          <a:latin typeface="Cambria Math" panose="02040503050406030204" pitchFamily="18" charset="0"/>
                        </a:rPr>
                        <m:t> </m:t>
                      </m:r>
                      <m:r>
                        <a:rPr lang="en-US" b="0" i="1" smtClean="0">
                          <a:latin typeface="Cambria Math" panose="02040503050406030204" pitchFamily="18" charset="0"/>
                        </a:rPr>
                        <m:t>𝑣</m:t>
                      </m:r>
                    </m:oMath>
                  </m:oMathPara>
                </a14:m>
                <a:br>
                  <a:rPr lang="en-US" i="1" dirty="0">
                    <a:latin typeface="Cambria Math" panose="02040503050406030204" pitchFamily="18" charset="0"/>
                  </a:rPr>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17585" y="1790328"/>
                <a:ext cx="7272068" cy="28623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5647716"/>
                <a:ext cx="8151963" cy="369332"/>
              </a:xfrm>
              <a:prstGeom prst="rect">
                <a:avLst/>
              </a:prstGeom>
              <a:noFill/>
            </p:spPr>
            <p:txBody>
              <a:bodyPr wrap="square" rtlCol="0">
                <a:spAutoFit/>
              </a:bodyPr>
              <a:lstStyle/>
              <a:p>
                <a:r>
                  <a:rPr lang="en-US" dirty="0"/>
                  <a:t>Use primal Simplex to maximize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 </m:t>
                    </m:r>
                  </m:oMath>
                </a14:m>
                <a:r>
                  <a:rPr lang="en-US" dirty="0"/>
                  <a:t> </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5647716"/>
                <a:ext cx="8151963" cy="369332"/>
              </a:xfrm>
              <a:prstGeom prst="rect">
                <a:avLst/>
              </a:prstGeom>
              <a:blipFill rotWithShape="0">
                <a:blip r:embed="rId3"/>
                <a:stretch>
                  <a:fillRect l="-598" t="-8197" b="-24590"/>
                </a:stretch>
              </a:blipFill>
            </p:spPr>
            <p:txBody>
              <a:bodyPr/>
              <a:lstStyle/>
              <a:p>
                <a:r>
                  <a:rPr lang="en-US">
                    <a:noFill/>
                  </a:rPr>
                  <a:t> </a:t>
                </a:r>
              </a:p>
            </p:txBody>
          </p:sp>
        </mc:Fallback>
      </mc:AlternateContent>
      <p:sp>
        <p:nvSpPr>
          <p:cNvPr id="3" name="Rectangle 2"/>
          <p:cNvSpPr/>
          <p:nvPr/>
        </p:nvSpPr>
        <p:spPr>
          <a:xfrm>
            <a:off x="7356331" y="89972"/>
            <a:ext cx="1787669" cy="369332"/>
          </a:xfrm>
          <a:prstGeom prst="rect">
            <a:avLst/>
          </a:prstGeom>
        </p:spPr>
        <p:txBody>
          <a:bodyPr wrap="none">
            <a:spAutoFit/>
          </a:bodyPr>
          <a:lstStyle/>
          <a:p>
            <a:r>
              <a:rPr lang="en-US" dirty="0">
                <a:solidFill>
                  <a:srgbClr val="9C42E6"/>
                </a:solidFill>
              </a:rPr>
              <a:t>Primal Simplex </a:t>
            </a:r>
            <a:endParaRPr lang="en-US" dirty="0"/>
          </a:p>
        </p:txBody>
      </p:sp>
      <p:sp>
        <p:nvSpPr>
          <p:cNvPr id="4" name="TextBox 3"/>
          <p:cNvSpPr txBox="1"/>
          <p:nvPr/>
        </p:nvSpPr>
        <p:spPr>
          <a:xfrm>
            <a:off x="6216000" y="6389225"/>
            <a:ext cx="2899063" cy="369332"/>
          </a:xfrm>
          <a:prstGeom prst="rect">
            <a:avLst/>
          </a:prstGeom>
          <a:noFill/>
        </p:spPr>
        <p:txBody>
          <a:bodyPr wrap="none" rtlCol="0">
            <a:spAutoFit/>
          </a:bodyPr>
          <a:lstStyle/>
          <a:p>
            <a:r>
              <a:rPr lang="en-US" dirty="0"/>
              <a:t>[Explored in </a:t>
            </a:r>
            <a:r>
              <a:rPr lang="en-US" dirty="0" err="1"/>
              <a:t>OptiMathSAT</a:t>
            </a:r>
            <a:r>
              <a:rPr lang="en-US" dirty="0"/>
              <a:t>]</a:t>
            </a:r>
          </a:p>
        </p:txBody>
      </p:sp>
    </p:spTree>
    <p:extLst>
      <p:ext uri="{BB962C8B-B14F-4D97-AF65-F5344CB8AC3E}">
        <p14:creationId xmlns:p14="http://schemas.microsoft.com/office/powerpoint/2010/main" val="291425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39"/>
            <a:ext cx="5143500" cy="6858000"/>
          </a:xfrm>
          <a:prstGeom prst="rect">
            <a:avLst/>
          </a:prstGeom>
        </p:spPr>
      </p:pic>
      <p:pic>
        <p:nvPicPr>
          <p:cNvPr id="7" name="Picture 6"/>
          <p:cNvPicPr>
            <a:picLocks noChangeAspect="1"/>
          </p:cNvPicPr>
          <p:nvPr/>
        </p:nvPicPr>
        <p:blipFill rotWithShape="1">
          <a:blip r:embed="rId3"/>
          <a:srcRect l="18750" t="15119" r="48125" b="17001"/>
          <a:stretch/>
        </p:blipFill>
        <p:spPr>
          <a:xfrm>
            <a:off x="5351112" y="-1"/>
            <a:ext cx="3855571" cy="493804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348896" y="4492512"/>
              <a:ext cx="1287000" cy="145800"/>
            </p14:xfrm>
          </p:contentPart>
        </mc:Choice>
        <mc:Fallback xmlns="">
          <p:pic>
            <p:nvPicPr>
              <p:cNvPr id="8" name="Ink 7"/>
              <p:cNvPicPr/>
              <p:nvPr/>
            </p:nvPicPr>
            <p:blipFill>
              <a:blip r:embed="rId6"/>
              <a:stretch>
                <a:fillRect/>
              </a:stretch>
            </p:blipFill>
            <p:spPr>
              <a:xfrm>
                <a:off x="7307136" y="4371192"/>
                <a:ext cx="13910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2145816" y="4108752"/>
              <a:ext cx="360" cy="360"/>
            </p14:xfrm>
          </p:contentPart>
        </mc:Choice>
        <mc:Fallback xmlns="">
          <p:pic>
            <p:nvPicPr>
              <p:cNvPr id="9" name="Ink 8"/>
              <p:cNvPicPr/>
              <p:nvPr/>
            </p:nvPicPr>
            <p:blipFill>
              <a:blip r:embed="rId8"/>
              <a:stretch>
                <a:fillRect/>
              </a:stretch>
            </p:blipFill>
            <p:spPr>
              <a:xfrm>
                <a:off x="2103696" y="4024872"/>
                <a:ext cx="84600" cy="168120"/>
              </a:xfrm>
              <a:prstGeom prst="rect">
                <a:avLst/>
              </a:prstGeom>
            </p:spPr>
          </p:pic>
        </mc:Fallback>
      </mc:AlternateContent>
      <p:sp>
        <p:nvSpPr>
          <p:cNvPr id="10" name="TextBox 9"/>
          <p:cNvSpPr txBox="1"/>
          <p:nvPr/>
        </p:nvSpPr>
        <p:spPr>
          <a:xfrm rot="19562436">
            <a:off x="688441" y="2526167"/>
            <a:ext cx="8494633" cy="2308324"/>
          </a:xfrm>
          <a:prstGeom prst="rect">
            <a:avLst/>
          </a:prstGeom>
          <a:noFill/>
        </p:spPr>
        <p:txBody>
          <a:bodyPr wrap="none" rtlCol="0">
            <a:spAutoFit/>
          </a:bodyPr>
          <a:lstStyle/>
          <a:p>
            <a:pPr lvl="1" algn="ctr"/>
            <a:r>
              <a:rPr lang="en-US" sz="7200" b="1" dirty="0">
                <a:solidFill>
                  <a:srgbClr val="FF0000"/>
                </a:solidFill>
                <a:effectLst>
                  <a:outerShdw blurRad="38100" dist="38100" dir="2700000" algn="tl">
                    <a:srgbClr val="000000">
                      <a:alpha val="43137"/>
                    </a:srgbClr>
                  </a:outerShdw>
                </a:effectLst>
              </a:rPr>
              <a:t>This could be you</a:t>
            </a:r>
          </a:p>
          <a:p>
            <a:pPr lvl="1" algn="ctr"/>
            <a:r>
              <a:rPr lang="en-US" sz="7200" b="1" dirty="0">
                <a:solidFill>
                  <a:srgbClr val="FF0000"/>
                </a:solidFill>
                <a:effectLst>
                  <a:outerShdw blurRad="38100" dist="38100" dir="2700000" algn="tl">
                    <a:srgbClr val="000000">
                      <a:alpha val="43137"/>
                    </a:srgbClr>
                  </a:outerShdw>
                </a:effectLst>
              </a:rPr>
              <a:t>if you use Z3</a:t>
            </a:r>
          </a:p>
        </p:txBody>
      </p:sp>
    </p:spTree>
    <p:extLst>
      <p:ext uri="{BB962C8B-B14F-4D97-AF65-F5344CB8AC3E}">
        <p14:creationId xmlns:p14="http://schemas.microsoft.com/office/powerpoint/2010/main" val="769587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585" y="245196"/>
            <a:ext cx="8229600" cy="1143000"/>
          </a:xfrm>
        </p:spPr>
        <p:txBody>
          <a:bodyPr/>
          <a:lstStyle/>
          <a:p>
            <a:r>
              <a:rPr lang="en-US" dirty="0">
                <a:sym typeface="Symbol" panose="05050102010706020507" pitchFamily="18" charset="2"/>
              </a:rPr>
              <a:t>Z Non-standard Arithmetic</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517585" y="1759848"/>
                <a:ext cx="7272068" cy="31393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𝑰𝒏𝒑𝒖𝒕</m:t>
                      </m:r>
                      <m:r>
                        <a:rPr lang="en-US" i="1" smtClean="0">
                          <a:latin typeface="Cambria Math" panose="02040503050406030204" pitchFamily="18" charset="0"/>
                        </a:rPr>
                        <m:t>: </m:t>
                      </m:r>
                      <m:r>
                        <a:rPr lang="en-US" i="1" smtClean="0">
                          <a:latin typeface="Cambria Math" panose="02040503050406030204" pitchFamily="18" charset="0"/>
                        </a:rPr>
                        <m:t>𝑂𝑏𝑗𝑒𝑐𝑡𝑖𝑣𝑒</m:t>
                      </m:r>
                      <m:r>
                        <a:rPr lang="en-US" i="1" smtClean="0">
                          <a:latin typeface="Cambria Math" panose="02040503050406030204" pitchFamily="18" charset="0"/>
                        </a:rPr>
                        <m:t> </m:t>
                      </m:r>
                      <m:r>
                        <a:rPr lang="en-US" i="1" smtClean="0">
                          <a:latin typeface="Cambria Math" panose="02040503050406030204" pitchFamily="18" charset="0"/>
                        </a:rPr>
                        <m:t>𝑡</m:t>
                      </m:r>
                      <m:r>
                        <a:rPr lang="en-US" i="1" smtClean="0">
                          <a:latin typeface="Cambria Math" panose="02040503050406030204" pitchFamily="18" charset="0"/>
                        </a:rPr>
                        <m:t> </m:t>
                      </m:r>
                      <m:r>
                        <a:rPr lang="en-US" i="1" smtClean="0">
                          <a:latin typeface="Cambria Math" panose="02040503050406030204" pitchFamily="18" charset="0"/>
                        </a:rPr>
                        <m:t>𝑡𝑜</m:t>
                      </m:r>
                      <m:r>
                        <a:rPr lang="en-US" i="1" smtClean="0">
                          <a:latin typeface="Cambria Math" panose="02040503050406030204" pitchFamily="18" charset="0"/>
                        </a:rPr>
                        <m:t> </m:t>
                      </m:r>
                      <m:r>
                        <a:rPr lang="en-US" i="1" smtClean="0">
                          <a:latin typeface="Cambria Math" panose="02040503050406030204" pitchFamily="18" charset="0"/>
                        </a:rPr>
                        <m:t>𝑚𝑎𝑥𝑖𝑚𝑖𝑧𝑒</m:t>
                      </m:r>
                      <m:r>
                        <a:rPr lang="en-US" i="1" smtClean="0">
                          <a:latin typeface="Cambria Math" panose="02040503050406030204" pitchFamily="18" charset="0"/>
                        </a:rPr>
                        <m:t> </m:t>
                      </m:r>
                    </m:oMath>
                    <m:oMath xmlns:m="http://schemas.openxmlformats.org/officeDocument/2006/math">
                      <m:r>
                        <a:rPr lang="en-US" b="1" i="1">
                          <a:latin typeface="Cambria Math" panose="02040503050406030204" pitchFamily="18" charset="0"/>
                        </a:rPr>
                        <m:t>𝑰𝒏𝒑𝒖𝒕</m:t>
                      </m:r>
                      <m:r>
                        <a:rPr lang="en-US" i="1">
                          <a:latin typeface="Cambria Math" panose="02040503050406030204" pitchFamily="18" charset="0"/>
                        </a:rPr>
                        <m:t>: </m:t>
                      </m:r>
                      <m:r>
                        <a:rPr lang="en-US" i="1">
                          <a:latin typeface="Cambria Math" panose="02040503050406030204" pitchFamily="18" charset="0"/>
                        </a:rPr>
                        <m:t>𝐹𝑜𝑟𝑚𝑢𝑙𝑎</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oMath>
                    <m:oMath xmlns:m="http://schemas.openxmlformats.org/officeDocument/2006/math">
                      <m:r>
                        <a:rPr lang="en-US" b="1" i="1">
                          <a:latin typeface="Cambria Math" panose="02040503050406030204" pitchFamily="18" charset="0"/>
                        </a:rPr>
                        <m:t>𝑶𝒖𝒕𝒑𝒖𝒕</m:t>
                      </m:r>
                      <m:r>
                        <a:rPr lang="en-US" i="1">
                          <a:latin typeface="Cambria Math" panose="02040503050406030204" pitchFamily="18" charset="0"/>
                        </a:rPr>
                        <m:t>: </m:t>
                      </m:r>
                      <m:r>
                        <a:rPr lang="en-US" i="1">
                          <a:latin typeface="Cambria Math" panose="02040503050406030204" pitchFamily="18" charset="0"/>
                        </a:rPr>
                        <m:t>𝑀𝑎𝑥𝑖𝑚𝑎𝑙</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𝑠𝑢𝑐h</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𝑠𝑎𝑡𝑖𝑠𝑓𝑖𝑎𝑏𝑙𝑒</m:t>
                      </m:r>
                      <m:r>
                        <a:rPr lang="en-US" i="1">
                          <a:latin typeface="Cambria Math" panose="02040503050406030204" pitchFamily="18" charset="0"/>
                        </a:rPr>
                        <m:t> </m:t>
                      </m:r>
                    </m:oMath>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 </m:t>
                      </m:r>
                    </m:oMath>
                    <m:oMath xmlns:m="http://schemas.openxmlformats.org/officeDocument/2006/math">
                      <m:r>
                        <a:rPr lang="en-US" b="1" i="1" smtClean="0">
                          <a:solidFill>
                            <a:srgbClr val="C00000"/>
                          </a:solidFill>
                          <a:latin typeface="Cambria Math" panose="02040503050406030204" pitchFamily="18" charset="0"/>
                        </a:rPr>
                        <m:t>𝒊𝒇</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𝜙</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𝑖𝑠</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𝑠𝑎𝑡𝑖𝑠𝑓𝑖𝑎𝑏𝑙𝑒</m:t>
                      </m:r>
                      <m:r>
                        <a:rPr lang="en-US" b="0"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𝒕𝒉𝒆𝒏</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𝒓𝒆𝒕𝒖𝒓𝒏</m:t>
                      </m:r>
                      <m:r>
                        <a:rPr lang="en-US" b="0" i="1" smtClean="0">
                          <a:solidFill>
                            <a:srgbClr val="C00000"/>
                          </a:solidFill>
                          <a:latin typeface="Cambria Math" panose="02040503050406030204" pitchFamily="18" charset="0"/>
                        </a:rPr>
                        <m:t> ∞</m:t>
                      </m:r>
                    </m:oMath>
                    <m:oMath xmlns:m="http://schemas.openxmlformats.org/officeDocument/2006/math">
                      <m:r>
                        <a:rPr lang="en-US" b="1" i="1">
                          <a:latin typeface="Cambria Math" panose="02040503050406030204" pitchFamily="18" charset="0"/>
                        </a:rPr>
                        <m:t>𝒘𝒉𝒊𝒍𝒆</m:t>
                      </m:r>
                      <m:r>
                        <a:rPr lang="en-US" b="1"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𝑠𝑎𝑡𝑖𝑠𝑓𝑖𝑎𝑏𝑙𝑒</m:t>
                      </m:r>
                      <m:r>
                        <a:rPr lang="en-US" i="1">
                          <a:latin typeface="Cambria Math" panose="02040503050406030204" pitchFamily="18" charset="0"/>
                        </a:rPr>
                        <m:t> </m:t>
                      </m:r>
                      <m:r>
                        <a:rPr lang="en-US" b="1" i="1">
                          <a:latin typeface="Cambria Math" panose="02040503050406030204" pitchFamily="18" charset="0"/>
                        </a:rPr>
                        <m:t>𝒅𝒐</m:t>
                      </m:r>
                      <m:r>
                        <a:rPr lang="en-US" b="1"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𝒍𝒆𝒕</m:t>
                      </m:r>
                      <m:r>
                        <a:rPr lang="en-US" i="1">
                          <a:latin typeface="Cambria Math" panose="02040503050406030204" pitchFamily="18" charset="0"/>
                        </a:rPr>
                        <m:t> </m:t>
                      </m:r>
                      <m:r>
                        <a:rPr lang="en-US" i="1">
                          <a:latin typeface="Cambria Math" panose="02040503050406030204" pitchFamily="18" charset="0"/>
                        </a:rPr>
                        <m:t>𝑀</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𝑎𝑛</m:t>
                      </m:r>
                      <m:r>
                        <a:rPr lang="en-US" i="1">
                          <a:latin typeface="Cambria Math" panose="02040503050406030204" pitchFamily="18" charset="0"/>
                        </a:rPr>
                        <m:t> </m:t>
                      </m:r>
                      <m:r>
                        <a:rPr lang="en-US" i="1">
                          <a:latin typeface="Cambria Math" panose="02040503050406030204" pitchFamily="18" charset="0"/>
                        </a:rPr>
                        <m:t>𝑒𝑣𝑎𝑙𝑢𝑎𝑡𝑖𝑜𝑛</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n-US" i="1">
                          <a:latin typeface="Cambria Math" panose="02040503050406030204" pitchFamily="18" charset="0"/>
                        </a:rPr>
                        <m:t>𝑠𝑎𝑡𝑖𝑠𝑓𝑖𝑒𝑠</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𝑚𝑎𝑥𝑖𝑚𝑖𝑧𝑒𝑠</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𝑀</m:t>
                      </m:r>
                      <m:d>
                        <m:dPr>
                          <m:ctrlPr>
                            <a:rPr lang="en-US" i="1">
                              <a:latin typeface="Cambria Math" panose="02040503050406030204" pitchFamily="18" charset="0"/>
                            </a:rPr>
                          </m:ctrlPr>
                        </m:dPr>
                        <m:e>
                          <m:r>
                            <a:rPr lang="en-US" i="1">
                              <a:latin typeface="Cambria Math" panose="02040503050406030204" pitchFamily="18" charset="0"/>
                            </a:rPr>
                            <m:t>𝑡</m:t>
                          </m:r>
                        </m:e>
                      </m:d>
                    </m:oMath>
                    <m:oMath xmlns:m="http://schemas.openxmlformats.org/officeDocument/2006/math">
                      <m:r>
                        <a:rPr lang="en-US" b="0" i="1" smtClean="0">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 </m:t>
                      </m:r>
                      <m:r>
                        <a:rPr lang="el-GR" i="1">
                          <a:latin typeface="Cambria Math" panose="02040503050406030204" pitchFamily="18" charset="0"/>
                        </a:rPr>
                        <m:t>𝜙</m:t>
                      </m:r>
                      <m:r>
                        <a:rPr lang="el-GR"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&gt; </m:t>
                      </m:r>
                      <m:r>
                        <a:rPr lang="en-US" i="1">
                          <a:latin typeface="Cambria Math" panose="02040503050406030204" pitchFamily="18" charset="0"/>
                        </a:rPr>
                        <m:t>𝑣</m:t>
                      </m:r>
                    </m:oMath>
                    <m:oMath xmlns:m="http://schemas.openxmlformats.org/officeDocument/2006/math">
                      <m:r>
                        <a:rPr lang="en-US" b="1" i="1">
                          <a:latin typeface="Cambria Math" panose="02040503050406030204" pitchFamily="18" charset="0"/>
                        </a:rPr>
                        <m:t>𝒆𝒏𝒅</m:t>
                      </m:r>
                    </m:oMath>
                    <m:oMath xmlns:m="http://schemas.openxmlformats.org/officeDocument/2006/math">
                      <m:r>
                        <a:rPr lang="en-US" b="1" i="1" smtClean="0">
                          <a:latin typeface="Cambria Math" panose="02040503050406030204" pitchFamily="18" charset="0"/>
                        </a:rPr>
                        <m:t>𝒓𝒆𝒕𝒖𝒓𝒏</m:t>
                      </m:r>
                      <m:r>
                        <a:rPr lang="en-US" b="0" i="1" smtClean="0">
                          <a:latin typeface="Cambria Math" panose="02040503050406030204" pitchFamily="18" charset="0"/>
                        </a:rPr>
                        <m:t> </m:t>
                      </m:r>
                      <m:r>
                        <a:rPr lang="en-US" b="0" i="1" smtClean="0">
                          <a:latin typeface="Cambria Math" panose="02040503050406030204" pitchFamily="18" charset="0"/>
                        </a:rPr>
                        <m:t>𝑣</m:t>
                      </m:r>
                    </m:oMath>
                  </m:oMathPara>
                </a14:m>
                <a:br>
                  <a:rPr lang="en-US" i="1" dirty="0">
                    <a:latin typeface="Cambria Math" panose="02040503050406030204" pitchFamily="18" charset="0"/>
                  </a:rPr>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17585" y="1759848"/>
                <a:ext cx="7272068" cy="313938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 y="5733979"/>
                <a:ext cx="9057736" cy="1200329"/>
              </a:xfrm>
              <a:prstGeom prst="rect">
                <a:avLst/>
              </a:prstGeom>
              <a:noFill/>
            </p:spPr>
            <p:txBody>
              <a:bodyPr wrap="square" rtlCol="0">
                <a:spAutoFit/>
              </a:bodyPr>
              <a:lstStyle/>
              <a:p>
                <a:r>
                  <a:rPr lang="en-US" dirty="0"/>
                  <a:t>Requires special version of Simplex solver using non-standard numbers: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endParaRPr lang="en-US" dirty="0"/>
              </a:p>
              <a:p>
                <a:endParaRPr lang="en-US" dirty="0"/>
              </a:p>
              <a:p>
                <a:r>
                  <a:rPr lang="en-US" dirty="0"/>
                  <a:t>Alternative to </a:t>
                </a:r>
                <a:r>
                  <a:rPr lang="en-US" dirty="0" err="1"/>
                  <a:t>Symba</a:t>
                </a:r>
                <a:r>
                  <a:rPr lang="en-US" dirty="0"/>
                  <a:t> ray solving algorithm [Li, Albarghouthi, Kincaid, Gurfinkel, </a:t>
                </a:r>
                <a:r>
                  <a:rPr lang="en-US" dirty="0" err="1"/>
                  <a:t>Chechik</a:t>
                </a:r>
                <a:r>
                  <a:rPr lang="en-US" dirty="0"/>
                  <a:t>, POPL 2014]</a:t>
                </a:r>
              </a:p>
            </p:txBody>
          </p:sp>
        </mc:Choice>
        <mc:Fallback xmlns="">
          <p:sp>
            <p:nvSpPr>
              <p:cNvPr id="3" name="TextBox 2"/>
              <p:cNvSpPr txBox="1">
                <a:spLocks noRot="1" noChangeAspect="1" noMove="1" noResize="1" noEditPoints="1" noAdjustHandles="1" noChangeArrowheads="1" noChangeShapeType="1" noTextEdit="1"/>
              </p:cNvSpPr>
              <p:nvPr/>
            </p:nvSpPr>
            <p:spPr>
              <a:xfrm>
                <a:off x="1" y="5733979"/>
                <a:ext cx="9057736" cy="1200329"/>
              </a:xfrm>
              <a:prstGeom prst="rect">
                <a:avLst/>
              </a:prstGeom>
              <a:blipFill rotWithShape="0">
                <a:blip r:embed="rId3"/>
                <a:stretch>
                  <a:fillRect l="-538" t="-3046" b="-7107"/>
                </a:stretch>
              </a:blipFill>
            </p:spPr>
            <p:txBody>
              <a:bodyPr/>
              <a:lstStyle/>
              <a:p>
                <a:r>
                  <a:rPr lang="en-US">
                    <a:noFill/>
                  </a:rPr>
                  <a:t> </a:t>
                </a:r>
              </a:p>
            </p:txBody>
          </p:sp>
        </mc:Fallback>
      </mc:AlternateContent>
      <p:sp>
        <p:nvSpPr>
          <p:cNvPr id="4" name="Rectangle 3"/>
          <p:cNvSpPr/>
          <p:nvPr/>
        </p:nvSpPr>
        <p:spPr>
          <a:xfrm>
            <a:off x="6535594" y="68181"/>
            <a:ext cx="2608406" cy="369332"/>
          </a:xfrm>
          <a:prstGeom prst="rect">
            <a:avLst/>
          </a:prstGeom>
        </p:spPr>
        <p:txBody>
          <a:bodyPr wrap="none">
            <a:spAutoFit/>
          </a:bodyPr>
          <a:lstStyle/>
          <a:p>
            <a:r>
              <a:rPr lang="en-US" dirty="0">
                <a:solidFill>
                  <a:srgbClr val="0070C0"/>
                </a:solidFill>
              </a:rPr>
              <a:t>non-standard arithmetic</a:t>
            </a:r>
            <a:endParaRPr lang="en-US" dirty="0"/>
          </a:p>
        </p:txBody>
      </p:sp>
    </p:spTree>
    <p:extLst>
      <p:ext uri="{BB962C8B-B14F-4D97-AF65-F5344CB8AC3E}">
        <p14:creationId xmlns:p14="http://schemas.microsoft.com/office/powerpoint/2010/main" val="2215115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for Weak Arithmetic</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517585" y="1790328"/>
                <a:ext cx="7272068" cy="31393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𝑰𝒏𝒑𝒖𝒕</m:t>
                      </m:r>
                      <m:r>
                        <a:rPr lang="en-US" i="1" smtClean="0">
                          <a:latin typeface="Cambria Math" panose="02040503050406030204" pitchFamily="18" charset="0"/>
                        </a:rPr>
                        <m:t>: </m:t>
                      </m:r>
                      <m:r>
                        <a:rPr lang="en-US" i="1" smtClean="0">
                          <a:latin typeface="Cambria Math" panose="02040503050406030204" pitchFamily="18" charset="0"/>
                        </a:rPr>
                        <m:t>𝑂𝑏𝑗𝑒𝑐𝑡𝑖𝑣𝑒</m:t>
                      </m:r>
                      <m:r>
                        <a:rPr lang="en-US" i="1" smtClean="0">
                          <a:latin typeface="Cambria Math" panose="02040503050406030204" pitchFamily="18" charset="0"/>
                        </a:rPr>
                        <m:t> </m:t>
                      </m:r>
                      <m:r>
                        <a:rPr lang="en-US" i="1" smtClean="0">
                          <a:latin typeface="Cambria Math" panose="02040503050406030204" pitchFamily="18" charset="0"/>
                        </a:rPr>
                        <m:t>𝑡</m:t>
                      </m:r>
                      <m:r>
                        <a:rPr lang="en-US" i="1" smtClean="0">
                          <a:latin typeface="Cambria Math" panose="02040503050406030204" pitchFamily="18" charset="0"/>
                        </a:rPr>
                        <m:t> </m:t>
                      </m:r>
                      <m:r>
                        <a:rPr lang="en-US" i="1" smtClean="0">
                          <a:latin typeface="Cambria Math" panose="02040503050406030204" pitchFamily="18" charset="0"/>
                        </a:rPr>
                        <m:t>𝑡𝑜</m:t>
                      </m:r>
                      <m:r>
                        <a:rPr lang="en-US" i="1" smtClean="0">
                          <a:latin typeface="Cambria Math" panose="02040503050406030204" pitchFamily="18" charset="0"/>
                        </a:rPr>
                        <m:t> </m:t>
                      </m:r>
                      <m:r>
                        <a:rPr lang="en-US" i="1" smtClean="0">
                          <a:latin typeface="Cambria Math" panose="02040503050406030204" pitchFamily="18" charset="0"/>
                        </a:rPr>
                        <m:t>𝑚𝑎𝑥𝑖𝑚𝑖𝑧𝑒</m:t>
                      </m:r>
                      <m:r>
                        <a:rPr lang="en-US" i="1" smtClean="0">
                          <a:latin typeface="Cambria Math" panose="02040503050406030204" pitchFamily="18" charset="0"/>
                        </a:rPr>
                        <m:t> </m:t>
                      </m:r>
                    </m:oMath>
                    <m:oMath xmlns:m="http://schemas.openxmlformats.org/officeDocument/2006/math">
                      <m:r>
                        <a:rPr lang="en-US" b="1" i="1">
                          <a:latin typeface="Cambria Math" panose="02040503050406030204" pitchFamily="18" charset="0"/>
                        </a:rPr>
                        <m:t>𝑰𝒏𝒑𝒖𝒕</m:t>
                      </m:r>
                      <m:r>
                        <a:rPr lang="en-US" i="1">
                          <a:latin typeface="Cambria Math" panose="02040503050406030204" pitchFamily="18" charset="0"/>
                        </a:rPr>
                        <m:t>: </m:t>
                      </m:r>
                      <m:r>
                        <a:rPr lang="en-US" i="1">
                          <a:latin typeface="Cambria Math" panose="02040503050406030204" pitchFamily="18" charset="0"/>
                        </a:rPr>
                        <m:t>𝐹𝑜𝑟𝑚𝑢𝑙𝑎</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oMath>
                    <m:oMath xmlns:m="http://schemas.openxmlformats.org/officeDocument/2006/math">
                      <m:r>
                        <a:rPr lang="en-US" b="1" i="1">
                          <a:latin typeface="Cambria Math" panose="02040503050406030204" pitchFamily="18" charset="0"/>
                        </a:rPr>
                        <m:t>𝑶𝒖𝒕𝒑𝒖𝒕</m:t>
                      </m:r>
                      <m:r>
                        <a:rPr lang="en-US" i="1">
                          <a:latin typeface="Cambria Math" panose="02040503050406030204" pitchFamily="18" charset="0"/>
                        </a:rPr>
                        <m:t>: </m:t>
                      </m:r>
                      <m:r>
                        <a:rPr lang="en-US" i="1">
                          <a:latin typeface="Cambria Math" panose="02040503050406030204" pitchFamily="18" charset="0"/>
                        </a:rPr>
                        <m:t>𝑀𝑎𝑥𝑖𝑚𝑎𝑙</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𝑠𝑢𝑐h</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𝑠𝑎𝑡𝑖𝑠𝑓𝑖𝑎𝑏𝑙𝑒</m:t>
                      </m:r>
                      <m:r>
                        <a:rPr lang="en-US" i="1">
                          <a:latin typeface="Cambria Math" panose="02040503050406030204" pitchFamily="18" charset="0"/>
                        </a:rPr>
                        <m:t> </m:t>
                      </m:r>
                    </m:oMath>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 </m:t>
                      </m:r>
                    </m:oMath>
                    <m:oMath xmlns:m="http://schemas.openxmlformats.org/officeDocument/2006/math">
                      <m:r>
                        <a:rPr lang="en-US" b="1" i="1">
                          <a:latin typeface="Cambria Math" panose="02040503050406030204" pitchFamily="18" charset="0"/>
                        </a:rPr>
                        <m:t>𝒘𝒉𝒊𝒍𝒆</m:t>
                      </m:r>
                      <m:r>
                        <a:rPr lang="en-US" b="1"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𝑠𝑎𝑡𝑖𝑠𝑓𝑖𝑎𝑏𝑙𝑒</m:t>
                      </m:r>
                      <m:r>
                        <a:rPr lang="en-US" i="1">
                          <a:latin typeface="Cambria Math" panose="02040503050406030204" pitchFamily="18" charset="0"/>
                        </a:rPr>
                        <m:t> </m:t>
                      </m:r>
                      <m:r>
                        <a:rPr lang="en-US" b="1" i="1">
                          <a:latin typeface="Cambria Math" panose="02040503050406030204" pitchFamily="18" charset="0"/>
                        </a:rPr>
                        <m:t>𝒅𝒐</m:t>
                      </m:r>
                      <m:r>
                        <a:rPr lang="en-US" b="1"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𝒍𝒆𝒕</m:t>
                      </m:r>
                      <m:r>
                        <a:rPr lang="en-US" i="1">
                          <a:latin typeface="Cambria Math" panose="02040503050406030204" pitchFamily="18" charset="0"/>
                        </a:rPr>
                        <m:t> </m:t>
                      </m:r>
                      <m:r>
                        <a:rPr lang="en-US" b="0" i="1" smtClean="0">
                          <a:latin typeface="Cambria Math" panose="02040503050406030204" pitchFamily="18" charset="0"/>
                        </a:rPr>
                        <m:t>𝐿</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b="0" i="1" smtClean="0">
                          <a:latin typeface="Cambria Math" panose="02040503050406030204" pitchFamily="18" charset="0"/>
                        </a:rPr>
                        <m:t>𝑐𝑜𝑛𝑠𝑖𝑠𝑡𝑒𝑛𝑡</m:t>
                      </m:r>
                      <m:r>
                        <a:rPr lang="en-US" b="0" i="1" smtClean="0">
                          <a:latin typeface="Cambria Math" panose="02040503050406030204" pitchFamily="18" charset="0"/>
                        </a:rPr>
                        <m:t> </m:t>
                      </m:r>
                      <m:r>
                        <a:rPr lang="en-US" b="0" i="1" smtClean="0">
                          <a:latin typeface="Cambria Math" panose="02040503050406030204" pitchFamily="18" charset="0"/>
                        </a:rPr>
                        <m:t>𝑙𝑖𝑡𝑒𝑟𝑎𝑙𝑠</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n-US" b="0" i="1" smtClean="0">
                          <a:latin typeface="Cambria Math" panose="02040503050406030204" pitchFamily="18" charset="0"/>
                        </a:rPr>
                        <m:t>𝑖𝑚𝑝𝑙𝑦</m:t>
                      </m:r>
                      <m:r>
                        <a:rPr lang="en-US" i="1">
                          <a:latin typeface="Cambria Math" panose="02040503050406030204" pitchFamily="18" charset="0"/>
                        </a:rPr>
                        <m:t> </m:t>
                      </m:r>
                      <m:r>
                        <a:rPr lang="el-GR" i="1">
                          <a:latin typeface="Cambria Math" panose="02040503050406030204" pitchFamily="18" charset="0"/>
                        </a:rPr>
                        <m:t>𝜙</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r>
                            <a:rPr lang="en-US" b="0" i="0" smtClean="0">
                              <a:latin typeface="Cambria Math" panose="02040503050406030204" pitchFamily="18" charset="0"/>
                            </a:rPr>
                            <m:t>(</m:t>
                          </m:r>
                          <m:r>
                            <a:rPr lang="en-US" i="1">
                              <a:latin typeface="Cambria Math" panose="02040503050406030204" pitchFamily="18" charset="0"/>
                            </a:rPr>
                            <m:t>𝑣</m:t>
                          </m:r>
                          <m:r>
                            <a:rPr lang="en-US" b="0" i="0" smtClean="0">
                              <a:latin typeface="Cambria Math" panose="02040503050406030204" pitchFamily="18" charset="0"/>
                            </a:rPr>
                            <m:t>,</m:t>
                          </m:r>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 })</m:t>
                          </m:r>
                        </m:e>
                      </m:func>
                    </m:oMath>
                    <m:oMath xmlns:m="http://schemas.openxmlformats.org/officeDocument/2006/math">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𝑠𝑢𝑏𝑠𝑒𝑡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 </m:t>
                      </m:r>
                      <m:r>
                        <a:rPr lang="en-US" b="0" i="1" smtClean="0">
                          <a:latin typeface="Cambria Math" panose="02040503050406030204" pitchFamily="18" charset="0"/>
                        </a:rPr>
                        <m:t>𝑠𝑢𝑐h</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e>
                          </m:d>
                        </m:e>
                      </m:func>
                      <m:r>
                        <a:rPr lang="en-US" b="0" i="1" smtClean="0">
                          <a:latin typeface="Cambria Math" panose="02040503050406030204" pitchFamily="18" charset="0"/>
                        </a:rPr>
                        <m:t>𝐿</m:t>
                      </m:r>
                      <m:r>
                        <a:rPr lang="en-US" b="0" i="1" smtClean="0">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 </m:t>
                      </m:r>
                      <m:r>
                        <a:rPr lang="el-GR" i="1">
                          <a:latin typeface="Cambria Math" panose="02040503050406030204" pitchFamily="18" charset="0"/>
                        </a:rPr>
                        <m:t>𝜙</m:t>
                      </m:r>
                      <m:r>
                        <a:rPr lang="el-GR" i="1">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 xmlns:m="http://schemas.openxmlformats.org/officeDocument/2006/math">
                      <m:r>
                        <a:rPr lang="en-US" b="1" i="1">
                          <a:latin typeface="Cambria Math" panose="02040503050406030204" pitchFamily="18" charset="0"/>
                        </a:rPr>
                        <m:t>𝒆𝒏𝒅</m:t>
                      </m:r>
                    </m:oMath>
                    <m:oMath xmlns:m="http://schemas.openxmlformats.org/officeDocument/2006/math">
                      <m:r>
                        <a:rPr lang="en-US" b="1" i="1" smtClean="0">
                          <a:latin typeface="Cambria Math" panose="02040503050406030204" pitchFamily="18" charset="0"/>
                        </a:rPr>
                        <m:t>𝒓𝒆𝒕𝒖𝒓𝒏</m:t>
                      </m:r>
                      <m:r>
                        <a:rPr lang="en-US" b="0" i="1" smtClean="0">
                          <a:latin typeface="Cambria Math" panose="02040503050406030204" pitchFamily="18" charset="0"/>
                        </a:rPr>
                        <m:t> </m:t>
                      </m:r>
                      <m:r>
                        <a:rPr lang="en-US" b="0" i="1" smtClean="0">
                          <a:latin typeface="Cambria Math" panose="02040503050406030204" pitchFamily="18" charset="0"/>
                        </a:rPr>
                        <m:t>𝑣</m:t>
                      </m:r>
                    </m:oMath>
                  </m:oMathPara>
                </a14:m>
                <a:br>
                  <a:rPr lang="en-US" i="1" dirty="0">
                    <a:latin typeface="Cambria Math" panose="02040503050406030204" pitchFamily="18" charset="0"/>
                  </a:rPr>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17585" y="1790328"/>
                <a:ext cx="7272068" cy="313938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70935" y="5483814"/>
                <a:ext cx="8151963" cy="923330"/>
              </a:xfrm>
              <a:prstGeom prst="rect">
                <a:avLst/>
              </a:prstGeom>
              <a:noFill/>
            </p:spPr>
            <p:txBody>
              <a:bodyPr wrap="square" rtlCol="0">
                <a:spAutoFit/>
              </a:bodyPr>
              <a:lstStyle/>
              <a:p>
                <a:r>
                  <a:rPr lang="en-US" dirty="0"/>
                  <a:t>Used when </a:t>
                </a:r>
                <a14:m>
                  <m:oMath xmlns:m="http://schemas.openxmlformats.org/officeDocument/2006/math">
                    <m:r>
                      <a:rPr lang="en-US" b="0" i="1" smtClean="0">
                        <a:latin typeface="Cambria Math" panose="02040503050406030204" pitchFamily="18" charset="0"/>
                      </a:rPr>
                      <m:t>𝜙</m:t>
                    </m:r>
                  </m:oMath>
                </a14:m>
                <a:r>
                  <a:rPr lang="en-US" dirty="0"/>
                  <a:t> is difference logic and </a:t>
                </a:r>
                <a14:m>
                  <m:oMath xmlns:m="http://schemas.openxmlformats.org/officeDocument/2006/math">
                    <m:r>
                      <a:rPr lang="en-US" b="0" i="1" smtClean="0">
                        <a:latin typeface="Cambria Math" panose="02040503050406030204" pitchFamily="18" charset="0"/>
                      </a:rPr>
                      <m:t>𝑡</m:t>
                    </m:r>
                  </m:oMath>
                </a14:m>
                <a:r>
                  <a:rPr lang="en-US" dirty="0"/>
                  <a:t> is beyond difference logic</a:t>
                </a:r>
              </a:p>
              <a:p>
                <a:endParaRPr lang="en-US" dirty="0"/>
              </a:p>
              <a:p>
                <a:r>
                  <a:rPr lang="en-US" dirty="0"/>
                  <a:t>Use model for </a:t>
                </a:r>
                <a14:m>
                  <m:oMath xmlns:m="http://schemas.openxmlformats.org/officeDocument/2006/math">
                    <m:r>
                      <a:rPr lang="en-US" b="0" i="1" smtClean="0">
                        <a:latin typeface="Cambria Math" panose="02040503050406030204" pitchFamily="18" charset="0"/>
                      </a:rPr>
                      <m:t>𝜙</m:t>
                    </m:r>
                  </m:oMath>
                </a14:m>
                <a:r>
                  <a:rPr lang="en-US" dirty="0"/>
                  <a:t> as starting point for primal Simplex that solves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𝐿</m:t>
                        </m:r>
                        <m:r>
                          <a:rPr lang="en-US" i="1">
                            <a:latin typeface="Cambria Math" panose="02040503050406030204" pitchFamily="18" charset="0"/>
                          </a:rPr>
                          <m:t> }</m:t>
                        </m:r>
                      </m:e>
                    </m:func>
                  </m:oMath>
                </a14:m>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370935" y="5483814"/>
                <a:ext cx="8151963" cy="923330"/>
              </a:xfrm>
              <a:prstGeom prst="rect">
                <a:avLst/>
              </a:prstGeom>
              <a:blipFill rotWithShape="0">
                <a:blip r:embed="rId3"/>
                <a:stretch>
                  <a:fillRect l="-673" t="-3974" b="-9934"/>
                </a:stretch>
              </a:blipFill>
            </p:spPr>
            <p:txBody>
              <a:bodyPr/>
              <a:lstStyle/>
              <a:p>
                <a:r>
                  <a:rPr lang="en-US">
                    <a:noFill/>
                  </a:rPr>
                  <a:t> </a:t>
                </a:r>
              </a:p>
            </p:txBody>
          </p:sp>
        </mc:Fallback>
      </mc:AlternateContent>
      <p:sp>
        <p:nvSpPr>
          <p:cNvPr id="3" name="Rectangle 2"/>
          <p:cNvSpPr/>
          <p:nvPr/>
        </p:nvSpPr>
        <p:spPr>
          <a:xfrm>
            <a:off x="4881295" y="89972"/>
            <a:ext cx="4262705" cy="369332"/>
          </a:xfrm>
          <a:prstGeom prst="rect">
            <a:avLst/>
          </a:prstGeom>
        </p:spPr>
        <p:txBody>
          <a:bodyPr wrap="none">
            <a:spAutoFit/>
          </a:bodyPr>
          <a:lstStyle/>
          <a:p>
            <a:r>
              <a:rPr lang="en-US" i="1" dirty="0">
                <a:solidFill>
                  <a:srgbClr val="FF0000"/>
                </a:solidFill>
              </a:rPr>
              <a:t>Maximization</a:t>
            </a:r>
            <a:r>
              <a:rPr lang="en-US" dirty="0">
                <a:solidFill>
                  <a:srgbClr val="FF0000"/>
                </a:solidFill>
              </a:rPr>
              <a:t> Directed Clause Learning </a:t>
            </a:r>
            <a:endParaRPr lang="en-US" dirty="0"/>
          </a:p>
        </p:txBody>
      </p:sp>
    </p:spTree>
    <p:extLst>
      <p:ext uri="{BB962C8B-B14F-4D97-AF65-F5344CB8AC3E}">
        <p14:creationId xmlns:p14="http://schemas.microsoft.com/office/powerpoint/2010/main" val="525233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 from failure, a </a:t>
            </a:r>
            <a:r>
              <a:rPr lang="en-US" dirty="0" err="1"/>
              <a:t>lá</a:t>
            </a:r>
            <a:r>
              <a:rPr lang="en-US" dirty="0"/>
              <a:t> Bender</a:t>
            </a:r>
          </a:p>
        </p:txBody>
      </p:sp>
      <mc:AlternateContent xmlns:mc="http://schemas.openxmlformats.org/markup-compatibility/2006" xmlns:a14="http://schemas.microsoft.com/office/drawing/2010/main">
        <mc:Choice Requires="a14">
          <p:sp>
            <p:nvSpPr>
              <p:cNvPr id="4" name="TextBox 3"/>
              <p:cNvSpPr txBox="1"/>
              <p:nvPr/>
            </p:nvSpPr>
            <p:spPr>
              <a:xfrm>
                <a:off x="962039" y="1364163"/>
                <a:ext cx="6481025" cy="5142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𝑰𝒏𝒑𝒖𝒕</m:t>
                      </m:r>
                      <m:r>
                        <a:rPr lang="en-US" i="1" smtClean="0">
                          <a:latin typeface="Cambria Math" panose="02040503050406030204" pitchFamily="18" charset="0"/>
                        </a:rPr>
                        <m:t>: </m:t>
                      </m:r>
                      <m:r>
                        <a:rPr lang="en-US" i="1" smtClean="0">
                          <a:latin typeface="Cambria Math" panose="02040503050406030204" pitchFamily="18" charset="0"/>
                        </a:rPr>
                        <m:t>𝑂𝑏𝑗𝑒𝑐𝑡𝑖𝑣𝑒</m:t>
                      </m:r>
                      <m:r>
                        <a:rPr lang="en-US" i="1" smtClean="0">
                          <a:latin typeface="Cambria Math" panose="02040503050406030204" pitchFamily="18" charset="0"/>
                        </a:rPr>
                        <m:t> </m:t>
                      </m:r>
                      <m:r>
                        <a:rPr lang="en-US" i="1" smtClean="0">
                          <a:latin typeface="Cambria Math" panose="02040503050406030204" pitchFamily="18" charset="0"/>
                        </a:rPr>
                        <m:t>𝑡</m:t>
                      </m:r>
                      <m:r>
                        <a:rPr lang="en-US" i="1" smtClean="0">
                          <a:latin typeface="Cambria Math" panose="02040503050406030204" pitchFamily="18" charset="0"/>
                        </a:rPr>
                        <m:t> </m:t>
                      </m:r>
                      <m:r>
                        <a:rPr lang="en-US" i="1" smtClean="0">
                          <a:latin typeface="Cambria Math" panose="02040503050406030204" pitchFamily="18" charset="0"/>
                        </a:rPr>
                        <m:t>𝑡𝑜</m:t>
                      </m:r>
                      <m:r>
                        <a:rPr lang="en-US" i="1" smtClean="0">
                          <a:latin typeface="Cambria Math" panose="02040503050406030204" pitchFamily="18" charset="0"/>
                        </a:rPr>
                        <m:t> </m:t>
                      </m:r>
                      <m:r>
                        <a:rPr lang="en-US" i="1" smtClean="0">
                          <a:latin typeface="Cambria Math" panose="02040503050406030204" pitchFamily="18" charset="0"/>
                        </a:rPr>
                        <m:t>𝑚𝑎𝑥𝑖𝑚𝑖𝑧𝑒</m:t>
                      </m:r>
                      <m:r>
                        <a:rPr lang="en-US" i="1" smtClean="0">
                          <a:latin typeface="Cambria Math" panose="02040503050406030204" pitchFamily="18" charset="0"/>
                        </a:rPr>
                        <m:t> </m:t>
                      </m:r>
                    </m:oMath>
                    <m:oMath xmlns:m="http://schemas.openxmlformats.org/officeDocument/2006/math">
                      <m:r>
                        <a:rPr lang="en-US" b="1" i="1">
                          <a:latin typeface="Cambria Math" panose="02040503050406030204" pitchFamily="18" charset="0"/>
                        </a:rPr>
                        <m:t>𝑰𝒏𝒑𝒖𝒕</m:t>
                      </m:r>
                      <m:r>
                        <a:rPr lang="en-US" i="1">
                          <a:latin typeface="Cambria Math" panose="02040503050406030204" pitchFamily="18" charset="0"/>
                        </a:rPr>
                        <m:t>: </m:t>
                      </m:r>
                      <m:r>
                        <a:rPr lang="en-US" i="1">
                          <a:latin typeface="Cambria Math" panose="02040503050406030204" pitchFamily="18" charset="0"/>
                        </a:rPr>
                        <m:t>𝐹𝑜𝑟𝑚𝑢𝑙𝑎</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oMath>
                    <m:oMath xmlns:m="http://schemas.openxmlformats.org/officeDocument/2006/math">
                      <m:r>
                        <a:rPr lang="en-US" b="1" i="1">
                          <a:latin typeface="Cambria Math" panose="02040503050406030204" pitchFamily="18" charset="0"/>
                        </a:rPr>
                        <m:t>𝑶𝒖𝒕𝒑𝒖𝒕</m:t>
                      </m:r>
                      <m:r>
                        <a:rPr lang="en-US" i="1">
                          <a:latin typeface="Cambria Math" panose="02040503050406030204" pitchFamily="18" charset="0"/>
                        </a:rPr>
                        <m:t>: </m:t>
                      </m:r>
                      <m:r>
                        <a:rPr lang="en-US" i="1">
                          <a:latin typeface="Cambria Math" panose="02040503050406030204" pitchFamily="18" charset="0"/>
                        </a:rPr>
                        <m:t>𝑀𝑎𝑥𝑖𝑚𝑎𝑙</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𝑠𝑢𝑐h</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 </m:t>
                      </m:r>
                      <m:r>
                        <a:rPr lang="en-US" i="1">
                          <a:latin typeface="Cambria Math" panose="02040503050406030204" pitchFamily="18" charset="0"/>
                        </a:rPr>
                        <m:t>𝑣</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m:t>
                      </m:r>
                      <m:r>
                        <a:rPr lang="en-US" i="1">
                          <a:latin typeface="Cambria Math" panose="02040503050406030204" pitchFamily="18" charset="0"/>
                        </a:rPr>
                        <m:t>ﬁ</m:t>
                      </m:r>
                      <m:r>
                        <a:rPr lang="en-US" i="1">
                          <a:latin typeface="Cambria Math" panose="02040503050406030204" pitchFamily="18" charset="0"/>
                        </a:rPr>
                        <m:t>𝑎𝑏𝑙𝑒</m:t>
                      </m:r>
                      <m:r>
                        <a:rPr lang="en-US" i="1">
                          <a:latin typeface="Cambria Math" panose="02040503050406030204" pitchFamily="18" charset="0"/>
                        </a:rPr>
                        <m:t> </m:t>
                      </m:r>
                    </m:oMath>
                    <m:oMath xmlns:m="http://schemas.openxmlformats.org/officeDocument/2006/math">
                      <m:r>
                        <a:rPr lang="en-US" i="1">
                          <a:latin typeface="Cambria Math" panose="02040503050406030204" pitchFamily="18" charset="0"/>
                        </a:rPr>
                        <m:t>𝑙𝑜</m:t>
                      </m:r>
                      <m:r>
                        <a:rPr lang="en-US" i="1">
                          <a:latin typeface="Cambria Math" panose="02040503050406030204" pitchFamily="18" charset="0"/>
                        </a:rPr>
                        <m:t> ←−∞,</m:t>
                      </m:r>
                      <m:r>
                        <a:rPr lang="en-US" i="1">
                          <a:latin typeface="Cambria Math" panose="02040503050406030204" pitchFamily="18" charset="0"/>
                        </a:rPr>
                        <m:t>h𝑖</m:t>
                      </m:r>
                      <m:r>
                        <a:rPr lang="en-US" i="1">
                          <a:latin typeface="Cambria Math" panose="02040503050406030204" pitchFamily="18" charset="0"/>
                        </a:rPr>
                        <m:t> ←∞, </m:t>
                      </m:r>
                      <m:r>
                        <a:rPr lang="en-US" i="1">
                          <a:latin typeface="Cambria Math" panose="02040503050406030204" pitchFamily="18" charset="0"/>
                        </a:rPr>
                        <m:t>𝐵</m:t>
                      </m:r>
                      <m:r>
                        <a:rPr lang="en-US" i="1">
                          <a:latin typeface="Cambria Math" panose="02040503050406030204" pitchFamily="18" charset="0"/>
                        </a:rPr>
                        <m:t> ←</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𝑙𝑜</m:t>
                              </m:r>
                              <m:r>
                                <a:rPr lang="en-US" i="1">
                                  <a:latin typeface="Cambria Math" panose="02040503050406030204" pitchFamily="18" charset="0"/>
                                </a:rPr>
                                <m:t> + </m:t>
                              </m:r>
                              <m:r>
                                <a:rPr lang="en-US" i="1">
                                  <a:latin typeface="Cambria Math" panose="02040503050406030204" pitchFamily="18" charset="0"/>
                                </a:rPr>
                                <m:t>h𝑖</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h𝑖</m:t>
                          </m:r>
                        </m:e>
                      </m:d>
                    </m:oMath>
                    <m:oMath xmlns:m="http://schemas.openxmlformats.org/officeDocument/2006/math">
                      <m:r>
                        <a:rPr lang="en-US" b="1" i="1">
                          <a:latin typeface="Cambria Math" panose="02040503050406030204" pitchFamily="18" charset="0"/>
                        </a:rPr>
                        <m:t>𝒘𝒉𝒊𝒍𝒆</m:t>
                      </m:r>
                      <m:r>
                        <a:rPr lang="en-US" b="1" i="1">
                          <a:latin typeface="Cambria Math" panose="02040503050406030204" pitchFamily="18" charset="0"/>
                        </a:rPr>
                        <m:t> </m:t>
                      </m:r>
                      <m:r>
                        <a:rPr lang="en-US" i="1">
                          <a:latin typeface="Cambria Math" panose="02040503050406030204" pitchFamily="18" charset="0"/>
                        </a:rPr>
                        <m:t>𝑙𝑜</m:t>
                      </m:r>
                      <m:r>
                        <a:rPr lang="en-US" i="1">
                          <a:latin typeface="Cambria Math" panose="02040503050406030204" pitchFamily="18" charset="0"/>
                        </a:rPr>
                        <m:t> &lt; </m:t>
                      </m:r>
                      <m:r>
                        <a:rPr lang="en-US" i="1">
                          <a:latin typeface="Cambria Math" panose="02040503050406030204" pitchFamily="18" charset="0"/>
                        </a:rPr>
                        <m:t>h𝑖</m:t>
                      </m:r>
                      <m:r>
                        <a:rPr lang="en-US" i="1">
                          <a:latin typeface="Cambria Math" panose="02040503050406030204" pitchFamily="18" charset="0"/>
                        </a:rPr>
                        <m:t> </m:t>
                      </m:r>
                      <m:r>
                        <a:rPr lang="en-US" b="1" i="1">
                          <a:latin typeface="Cambria Math" panose="02040503050406030204" pitchFamily="18" charset="0"/>
                        </a:rPr>
                        <m:t>𝒅𝒐</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𝑝𝑖𝑐𝑘</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 </m:t>
                      </m:r>
                      <m:r>
                        <a:rPr lang="en-US" i="1">
                          <a:latin typeface="Cambria Math" panose="02040503050406030204" pitchFamily="18" charset="0"/>
                        </a:rPr>
                        <m:t>𝐵</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𝒊𝒇</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 &lt; </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𝑠𝑎𝑡𝑖𝑠𝑓𝑖𝑎𝑏𝑙𝑒</m:t>
                      </m:r>
                      <m:r>
                        <a:rPr lang="en-US" i="1">
                          <a:latin typeface="Cambria Math" panose="02040503050406030204" pitchFamily="18" charset="0"/>
                        </a:rPr>
                        <m:t> </m:t>
                      </m:r>
                      <m:r>
                        <a:rPr lang="en-US" b="1" i="1">
                          <a:latin typeface="Cambria Math" panose="02040503050406030204" pitchFamily="18" charset="0"/>
                        </a:rPr>
                        <m:t>𝒕𝒉𝒆𝒏</m:t>
                      </m:r>
                      <m:r>
                        <a:rPr lang="en-US" b="1"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𝒍𝒆𝒕</m:t>
                      </m:r>
                      <m:r>
                        <a:rPr lang="en-US" b="1" i="1">
                          <a:latin typeface="Cambria Math" panose="02040503050406030204" pitchFamily="18" charset="0"/>
                        </a:rPr>
                        <m:t> </m:t>
                      </m:r>
                      <m:r>
                        <a:rPr lang="en-US" i="1">
                          <a:latin typeface="Cambria Math" panose="02040503050406030204" pitchFamily="18" charset="0"/>
                        </a:rPr>
                        <m:t>𝑀</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𝑎𝑛</m:t>
                      </m:r>
                      <m:r>
                        <a:rPr lang="en-US" i="1">
                          <a:latin typeface="Cambria Math" panose="02040503050406030204" pitchFamily="18" charset="0"/>
                        </a:rPr>
                        <m:t> </m:t>
                      </m:r>
                      <m:r>
                        <a:rPr lang="en-US" i="1">
                          <a:latin typeface="Cambria Math" panose="02040503050406030204" pitchFamily="18" charset="0"/>
                        </a:rPr>
                        <m:t>𝑒𝑣𝑎𝑙𝑢𝑎𝑡𝑖𝑜𝑛</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n-US" i="1">
                          <a:latin typeface="Cambria Math" panose="02040503050406030204" pitchFamily="18" charset="0"/>
                        </a:rPr>
                        <m:t>𝑠𝑎𝑡𝑖𝑠𝑓𝑖𝑒𝑠</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𝑚𝑎𝑥𝑖𝑚𝑖𝑧𝑒𝑠</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𝑙𝑜</m:t>
                      </m:r>
                      <m:r>
                        <a:rPr lang="en-US" i="1">
                          <a:latin typeface="Cambria Math" panose="02040503050406030204" pitchFamily="18" charset="0"/>
                        </a:rPr>
                        <m:t> ←</m:t>
                      </m:r>
                      <m:r>
                        <a:rPr lang="en-US" i="1">
                          <a:latin typeface="Cambria Math" panose="02040503050406030204" pitchFamily="18" charset="0"/>
                        </a:rPr>
                        <m:t>𝑀</m:t>
                      </m:r>
                      <m:d>
                        <m:dPr>
                          <m:ctrlPr>
                            <a:rPr lang="en-US" i="1">
                              <a:latin typeface="Cambria Math" panose="02040503050406030204" pitchFamily="18" charset="0"/>
                            </a:rPr>
                          </m:ctrlPr>
                        </m:dPr>
                        <m:e>
                          <m:r>
                            <a:rPr lang="en-US" i="1">
                              <a:latin typeface="Cambria Math" panose="02040503050406030204" pitchFamily="18" charset="0"/>
                            </a:rPr>
                            <m:t>𝑡</m:t>
                          </m:r>
                        </m:e>
                      </m:d>
                    </m:oMath>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 </m:t>
                      </m:r>
                      <m:r>
                        <a:rPr lang="en-US" i="1">
                          <a:latin typeface="Cambria Math" panose="02040503050406030204" pitchFamily="18" charset="0"/>
                        </a:rPr>
                        <m:t>𝐵</m:t>
                      </m:r>
                      <m:r>
                        <a:rPr lang="en-US" i="1">
                          <a:latin typeface="Cambria Math" panose="02040503050406030204" pitchFamily="18" charset="0"/>
                        </a:rPr>
                        <m:t> | </m:t>
                      </m:r>
                      <m:r>
                        <a:rPr lang="en-US" i="1">
                          <a:latin typeface="Cambria Math" panose="02040503050406030204" pitchFamily="18" charset="0"/>
                        </a:rPr>
                        <m:t>𝑣</m:t>
                      </m:r>
                      <m:r>
                        <a:rPr lang="en-US" i="1">
                          <a:latin typeface="Cambria Math" panose="02040503050406030204" pitchFamily="18" charset="0"/>
                        </a:rPr>
                        <m:t> ≥ </m:t>
                      </m:r>
                      <m:r>
                        <a:rPr lang="en-US" i="1">
                          <a:latin typeface="Cambria Math" panose="02040503050406030204" pitchFamily="18" charset="0"/>
                        </a:rPr>
                        <m:t>𝑙𝑜</m:t>
                      </m:r>
                      <m:r>
                        <a:rPr lang="en-US" i="1">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𝒆𝒍𝒔𝒆</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𝒍𝒆𝒕</m:t>
                      </m:r>
                      <m:r>
                        <a:rPr lang="en-US" b="0" i="1" smtClean="0">
                          <a:latin typeface="Cambria Math" panose="02040503050406030204" pitchFamily="18" charset="0"/>
                        </a:rPr>
                        <m:t> </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𝑥</m:t>
                          </m:r>
                          <m:r>
                            <a:rPr lang="en-US" i="1">
                              <a:latin typeface="Cambria Math" panose="02040503050406030204" pitchFamily="18" charset="0"/>
                            </a:rPr>
                            <m:t> ≤ </m:t>
                          </m:r>
                          <m:sSub>
                            <m:sSubPr>
                              <m:ctrlPr>
                                <a:rPr lang="en-US" b="0" i="1" smtClean="0">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𝑖</m:t>
                              </m:r>
                            </m:sub>
                          </m:sSub>
                          <m:r>
                            <a:rPr lang="en-US" i="1">
                              <a:latin typeface="Cambria Math" panose="02040503050406030204" pitchFamily="18" charset="0"/>
                            </a:rPr>
                            <m:t> → </m:t>
                          </m:r>
                          <m:r>
                            <a:rPr lang="en-US" i="1">
                              <a:latin typeface="Cambria Math" panose="02040503050406030204" pitchFamily="18" charset="0"/>
                            </a:rPr>
                            <m:t>𝑡</m:t>
                          </m:r>
                          <m:r>
                            <a:rPr lang="en-US" i="1">
                              <a:latin typeface="Cambria Math" panose="02040503050406030204" pitchFamily="18" charset="0"/>
                            </a:rPr>
                            <m:t> ≤ </m:t>
                          </m:r>
                          <m:r>
                            <a:rPr lang="en-US" i="1">
                              <a:latin typeface="Cambria Math" panose="02040503050406030204" pitchFamily="18" charset="0"/>
                            </a:rPr>
                            <m:t>𝑣</m:t>
                          </m:r>
                        </m:e>
                      </m:d>
                      <m:r>
                        <a:rPr lang="en-US" b="0" i="1" smtClean="0">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𝑙𝑒𝑚𝑚𝑎𝑠</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b="1" i="1" smtClean="0">
                          <a:latin typeface="Cambria Math" panose="02040503050406030204" pitchFamily="18" charset="0"/>
                        </a:rPr>
                        <m:t> </m:t>
                      </m:r>
                      <m:r>
                        <a:rPr lang="en-US" b="1" i="1">
                          <a:latin typeface="Cambria Math" panose="02040503050406030204" pitchFamily="18" charset="0"/>
                        </a:rPr>
                        <m:t>𝒍𝒆𝒕</m:t>
                      </m:r>
                      <m:r>
                        <a:rPr lang="en-US" b="1"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𝐹𝑎𝑟𝑘𝑎𝑠</m:t>
                      </m:r>
                      <m:r>
                        <a:rPr lang="en-US" i="1">
                          <a:latin typeface="Cambria Math" panose="02040503050406030204" pitchFamily="18" charset="0"/>
                        </a:rPr>
                        <m:t> </m:t>
                      </m:r>
                      <m:r>
                        <a:rPr lang="en-US" i="1">
                          <a:latin typeface="Cambria Math" panose="02040503050406030204" pitchFamily="18" charset="0"/>
                        </a:rPr>
                        <m:t>𝑐𝑜𝑒𝑓𝑓𝑖𝑐𝑖𝑒𝑛𝑡𝑠</m:t>
                      </m:r>
                      <m:r>
                        <a:rPr lang="en-US" i="1">
                          <a:latin typeface="Cambria Math" panose="02040503050406030204" pitchFamily="18" charset="0"/>
                        </a:rPr>
                        <m:t> </m:t>
                      </m:r>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𝑙𝑒𝑚𝑚𝑎𝑠</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𝑖</m:t>
                          </m:r>
                        </m:sub>
                      </m:sSub>
                      <m:r>
                        <a:rPr lang="en-US" i="1">
                          <a:latin typeface="Cambria Math" panose="02040503050406030204" pitchFamily="18" charset="0"/>
                        </a:rPr>
                        <m:t>𝑡</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𝑦</m:t>
                      </m:r>
                      <m:r>
                        <a:rPr lang="en-US" i="1">
                          <a:latin typeface="Cambria Math" panose="02040503050406030204" pitchFamily="18" charset="0"/>
                        </a:rPr>
                        <m:t> | </m:t>
                      </m:r>
                      <m:r>
                        <a:rPr lang="en-US" i="1">
                          <a:latin typeface="Cambria Math" panose="02040503050406030204" pitchFamily="18" charset="0"/>
                        </a:rPr>
                        <m:t>𝑖</m:t>
                      </m:r>
                      <m:r>
                        <a:rPr lang="en-US" i="1">
                          <a:latin typeface="Cambria Math" panose="02040503050406030204" pitchFamily="18" charset="0"/>
                        </a:rPr>
                        <m:t> ∈ </m:t>
                      </m:r>
                      <m:r>
                        <a:rPr lang="en-US" i="1">
                          <a:latin typeface="Cambria Math" panose="02040503050406030204" pitchFamily="18" charset="0"/>
                        </a:rPr>
                        <m:t>𝐼</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h𝑖</m:t>
                      </m:r>
                      <m:r>
                        <a:rPr lang="en-US" i="1">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i="0">
                              <a:latin typeface="Cambria Math" panose="02040503050406030204" pitchFamily="18" charset="0"/>
                            </a:rPr>
                            <m:t>max</m:t>
                          </m:r>
                        </m:fName>
                        <m:e/>
                      </m:func>
                      <m:r>
                        <a:rPr lang="en-US" i="1">
                          <a:latin typeface="Cambria Math" panose="02040503050406030204" pitchFamily="18" charset="0"/>
                        </a:rPr>
                        <m:t>𝐵</m:t>
                      </m:r>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𝒆𝒏𝒅</m:t>
                      </m:r>
                      <m:r>
                        <a:rPr lang="en-US" b="1" i="1">
                          <a:latin typeface="Cambria Math" panose="02040503050406030204" pitchFamily="18" charset="0"/>
                        </a:rPr>
                        <m:t> </m:t>
                      </m:r>
                    </m:oMath>
                  </m:oMathPara>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b="1" i="1">
                        <a:latin typeface="Cambria Math" panose="02040503050406030204" pitchFamily="18" charset="0"/>
                      </a:rPr>
                      <m:t>𝒓𝒆𝒕𝒖𝒓𝒏</m:t>
                    </m:r>
                    <m:r>
                      <a:rPr lang="en-US" i="1">
                        <a:latin typeface="Cambria Math" panose="02040503050406030204" pitchFamily="18" charset="0"/>
                      </a:rPr>
                      <m:t> </m:t>
                    </m:r>
                    <m:r>
                      <a:rPr lang="en-US" i="1">
                        <a:latin typeface="Cambria Math" panose="02040503050406030204" pitchFamily="18" charset="0"/>
                      </a:rPr>
                      <m:t>h𝑖</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62039" y="1364163"/>
                <a:ext cx="6481025" cy="5142177"/>
              </a:xfrm>
              <a:prstGeom prst="rect">
                <a:avLst/>
              </a:prstGeom>
              <a:blipFill rotWithShape="0">
                <a:blip r:embed="rId2"/>
                <a:stretch>
                  <a:fillRect l="-282"/>
                </a:stretch>
              </a:blipFill>
            </p:spPr>
            <p:txBody>
              <a:bodyPr/>
              <a:lstStyle/>
              <a:p>
                <a:r>
                  <a:rPr lang="en-US">
                    <a:noFill/>
                  </a:rPr>
                  <a:t> </a:t>
                </a:r>
              </a:p>
            </p:txBody>
          </p:sp>
        </mc:Fallback>
      </mc:AlternateContent>
      <p:sp>
        <p:nvSpPr>
          <p:cNvPr id="5" name="TextBox 4"/>
          <p:cNvSpPr txBox="1"/>
          <p:nvPr/>
        </p:nvSpPr>
        <p:spPr>
          <a:xfrm>
            <a:off x="1958196" y="6433813"/>
            <a:ext cx="7185804" cy="369332"/>
          </a:xfrm>
          <a:prstGeom prst="rect">
            <a:avLst/>
          </a:prstGeom>
          <a:noFill/>
        </p:spPr>
        <p:txBody>
          <a:bodyPr wrap="square" rtlCol="0">
            <a:spAutoFit/>
          </a:bodyPr>
          <a:lstStyle/>
          <a:p>
            <a:r>
              <a:rPr lang="en-US" b="1" dirty="0"/>
              <a:t>Preliminary experience</a:t>
            </a:r>
            <a:r>
              <a:rPr lang="en-US" dirty="0"/>
              <a:t>: </a:t>
            </a:r>
            <a:r>
              <a:rPr lang="en-US" dirty="0" err="1"/>
              <a:t>unsat</a:t>
            </a:r>
            <a:r>
              <a:rPr lang="en-US" dirty="0"/>
              <a:t> calls (else branch) are too expensive</a:t>
            </a:r>
          </a:p>
        </p:txBody>
      </p:sp>
      <p:sp>
        <p:nvSpPr>
          <p:cNvPr id="3" name="Rectangle 2"/>
          <p:cNvSpPr/>
          <p:nvPr/>
        </p:nvSpPr>
        <p:spPr>
          <a:xfrm>
            <a:off x="6489516" y="89972"/>
            <a:ext cx="2565767" cy="369332"/>
          </a:xfrm>
          <a:prstGeom prst="rect">
            <a:avLst/>
          </a:prstGeom>
        </p:spPr>
        <p:txBody>
          <a:bodyPr wrap="none">
            <a:spAutoFit/>
          </a:bodyPr>
          <a:lstStyle/>
          <a:p>
            <a:pPr lvl="1"/>
            <a:r>
              <a:rPr lang="en-US" dirty="0" err="1">
                <a:solidFill>
                  <a:schemeClr val="accent3">
                    <a:lumMod val="75000"/>
                  </a:schemeClr>
                </a:solidFill>
              </a:rPr>
              <a:t>Farkas</a:t>
            </a:r>
            <a:r>
              <a:rPr lang="en-US" dirty="0">
                <a:solidFill>
                  <a:schemeClr val="accent3">
                    <a:lumMod val="75000"/>
                  </a:schemeClr>
                </a:solidFill>
              </a:rPr>
              <a:t> coefficients</a:t>
            </a:r>
          </a:p>
        </p:txBody>
      </p:sp>
    </p:spTree>
    <p:extLst>
      <p:ext uri="{BB962C8B-B14F-4D97-AF65-F5344CB8AC3E}">
        <p14:creationId xmlns:p14="http://schemas.microsoft.com/office/powerpoint/2010/main" val="130332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 from failure, a </a:t>
            </a:r>
            <a:r>
              <a:rPr lang="en-US" dirty="0" err="1"/>
              <a:t>lá</a:t>
            </a:r>
            <a:r>
              <a:rPr lang="en-US" dirty="0"/>
              <a:t> Bender</a:t>
            </a:r>
          </a:p>
        </p:txBody>
      </p:sp>
      <p:sp>
        <p:nvSpPr>
          <p:cNvPr id="5" name="TextBox 4"/>
          <p:cNvSpPr txBox="1"/>
          <p:nvPr/>
        </p:nvSpPr>
        <p:spPr>
          <a:xfrm>
            <a:off x="1958196" y="6433813"/>
            <a:ext cx="7185804" cy="369332"/>
          </a:xfrm>
          <a:prstGeom prst="rect">
            <a:avLst/>
          </a:prstGeom>
          <a:noFill/>
        </p:spPr>
        <p:txBody>
          <a:bodyPr wrap="square" rtlCol="0">
            <a:spAutoFit/>
          </a:bodyPr>
          <a:lstStyle/>
          <a:p>
            <a:r>
              <a:rPr lang="en-US" b="1" dirty="0"/>
              <a:t>Preliminary experience</a:t>
            </a:r>
            <a:r>
              <a:rPr lang="en-US" dirty="0"/>
              <a:t>: </a:t>
            </a:r>
            <a:r>
              <a:rPr lang="en-US" dirty="0" err="1"/>
              <a:t>unsat</a:t>
            </a:r>
            <a:r>
              <a:rPr lang="en-US" dirty="0"/>
              <a:t> calls (else branch) are too expensive</a:t>
            </a:r>
          </a:p>
        </p:txBody>
      </p:sp>
      <p:sp>
        <p:nvSpPr>
          <p:cNvPr id="3" name="Rectangle 2"/>
          <p:cNvSpPr/>
          <p:nvPr/>
        </p:nvSpPr>
        <p:spPr>
          <a:xfrm>
            <a:off x="6489516" y="89972"/>
            <a:ext cx="2565767" cy="369332"/>
          </a:xfrm>
          <a:prstGeom prst="rect">
            <a:avLst/>
          </a:prstGeom>
        </p:spPr>
        <p:txBody>
          <a:bodyPr wrap="none">
            <a:spAutoFit/>
          </a:bodyPr>
          <a:lstStyle/>
          <a:p>
            <a:pPr lvl="1"/>
            <a:r>
              <a:rPr lang="en-US" dirty="0" err="1">
                <a:solidFill>
                  <a:schemeClr val="accent3">
                    <a:lumMod val="75000"/>
                  </a:schemeClr>
                </a:solidFill>
              </a:rPr>
              <a:t>Farkas</a:t>
            </a:r>
            <a:r>
              <a:rPr lang="en-US" dirty="0">
                <a:solidFill>
                  <a:schemeClr val="accent3">
                    <a:lumMod val="75000"/>
                  </a:schemeClr>
                </a:solidFill>
              </a:rPr>
              <a:t> coefficients</a:t>
            </a:r>
          </a:p>
        </p:txBody>
      </p:sp>
      <p:pic>
        <p:nvPicPr>
          <p:cNvPr id="6" name="Picture 5"/>
          <p:cNvPicPr>
            <a:picLocks noChangeAspect="1"/>
          </p:cNvPicPr>
          <p:nvPr/>
        </p:nvPicPr>
        <p:blipFill rotWithShape="1">
          <a:blip r:embed="rId2"/>
          <a:srcRect l="12564" t="13020" r="20769" b="22251"/>
          <a:stretch/>
        </p:blipFill>
        <p:spPr>
          <a:xfrm>
            <a:off x="257907" y="1417638"/>
            <a:ext cx="8628185" cy="4712316"/>
          </a:xfrm>
          <a:prstGeom prst="rect">
            <a:avLst/>
          </a:prstGeom>
        </p:spPr>
      </p:pic>
    </p:spTree>
    <p:extLst>
      <p:ext uri="{BB962C8B-B14F-4D97-AF65-F5344CB8AC3E}">
        <p14:creationId xmlns:p14="http://schemas.microsoft.com/office/powerpoint/2010/main" val="1948581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and </a:t>
            </a:r>
            <a:r>
              <a:rPr lang="en-US" dirty="0" err="1">
                <a:sym typeface="Symbol" panose="05050102010706020507" pitchFamily="18" charset="2"/>
              </a:rPr>
              <a:t>MaxSAT</a:t>
            </a:r>
            <a:r>
              <a:rPr lang="en-US" dirty="0">
                <a:sym typeface="Symbol" panose="05050102010706020507" pitchFamily="18" charset="2"/>
              </a:rPr>
              <a:t>/SMT</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1101066" y="2221237"/>
                <a:ext cx="7272068" cy="64639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Maximize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𝝋</m:t>
                        </m:r>
                      </m:e>
                      <m:sub>
                        <m:r>
                          <a:rPr lang="en-US" b="1" i="1" smtClean="0">
                            <a:latin typeface="Cambria Math" panose="02040503050406030204" pitchFamily="18" charset="0"/>
                          </a:rPr>
                          <m:t>𝟏</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𝝋</m:t>
                        </m:r>
                      </m:e>
                      <m:sub>
                        <m:r>
                          <a:rPr lang="en-US" b="1" i="1" smtClean="0">
                            <a:latin typeface="Cambria Math" panose="02040503050406030204" pitchFamily="18" charset="0"/>
                          </a:rPr>
                          <m:t>𝒏</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𝒏</m:t>
                        </m:r>
                      </m:sub>
                    </m:sSub>
                  </m:oMath>
                </a14:m>
                <a:br>
                  <a:rPr lang="en-US" i="1" dirty="0">
                    <a:latin typeface="Cambria Math" panose="02040503050406030204" pitchFamily="18" charset="0"/>
                  </a:rPr>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101066" y="2221237"/>
                <a:ext cx="7272068" cy="646395"/>
              </a:xfrm>
              <a:prstGeom prst="rect">
                <a:avLst/>
              </a:prstGeom>
              <a:blipFill rotWithShape="0">
                <a:blip r:embed="rId2"/>
                <a:stretch>
                  <a:fillRect l="-754"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228066" y="4869461"/>
                <a:ext cx="7272068" cy="9233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𝝋</m:t>
                          </m:r>
                        </m:e>
                        <m:sub>
                          <m:r>
                            <a:rPr lang="en-US" b="1" i="1" smtClean="0">
                              <a:latin typeface="Cambria Math" panose="02040503050406030204" pitchFamily="18" charset="0"/>
                            </a:rPr>
                            <m:t>𝟏</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𝒘𝒊𝒕𝒉</m:t>
                          </m:r>
                          <m:r>
                            <a:rPr lang="en-US" b="1" i="1" smtClean="0">
                              <a:latin typeface="Cambria Math" panose="02040503050406030204" pitchFamily="18" charset="0"/>
                            </a:rPr>
                            <m:t> </m:t>
                          </m:r>
                          <m:r>
                            <a:rPr lang="en-US" b="1" i="1" smtClean="0">
                              <a:latin typeface="Cambria Math" panose="02040503050406030204" pitchFamily="18" charset="0"/>
                            </a:rPr>
                            <m:t>𝒑𝒆𝒏𝒂𝒍𝒕𝒚</m:t>
                          </m:r>
                          <m:r>
                            <a:rPr lang="en-US" b="1" i="1" smtClean="0">
                              <a:latin typeface="Cambria Math" panose="02040503050406030204" pitchFamily="18" charset="0"/>
                            </a:rPr>
                            <m:t> </m:t>
                          </m:r>
                          <m:r>
                            <a:rPr lang="en-US" b="1" i="1" smtClean="0">
                              <a:latin typeface="Cambria Math" panose="02040503050406030204" pitchFamily="18" charset="0"/>
                            </a:rPr>
                            <m:t>𝒘</m:t>
                          </m:r>
                        </m:e>
                        <m:sub>
                          <m:r>
                            <a:rPr lang="en-US" b="1" i="1" smtClean="0">
                              <a:latin typeface="Cambria Math" panose="02040503050406030204" pitchFamily="18" charset="0"/>
                            </a:rPr>
                            <m:t>𝟏</m:t>
                          </m:r>
                        </m:sub>
                      </m:sSub>
                    </m:oMath>
                  </m:oMathPara>
                </a14:m>
                <a:endParaRPr lang="en-US" b="1" i="1" dirty="0">
                  <a:latin typeface="Cambria Math" panose="02040503050406030204" pitchFamily="18" charset="0"/>
                </a:endParaRPr>
              </a:p>
              <a:p>
                <a:r>
                  <a:rPr lang="en-US" b="1" dirty="0"/>
                  <a:t>MaxSAT			            </a:t>
                </a:r>
                <a14:m>
                  <m:oMath xmlns:m="http://schemas.openxmlformats.org/officeDocument/2006/math">
                    <m:r>
                      <a:rPr lang="en-US" b="1" i="1" smtClean="0">
                        <a:latin typeface="Cambria Math" panose="02040503050406030204" pitchFamily="18" charset="0"/>
                      </a:rPr>
                      <m:t>⋯</m:t>
                    </m:r>
                  </m:oMath>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𝝋</m:t>
                          </m:r>
                        </m:e>
                        <m:sub>
                          <m:r>
                            <a:rPr lang="en-US" b="1" i="1" smtClean="0">
                              <a:latin typeface="Cambria Math" panose="02040503050406030204" pitchFamily="18" charset="0"/>
                            </a:rPr>
                            <m:t>𝒏</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r>
                            <a:rPr lang="en-US" b="1" i="1" smtClean="0">
                              <a:latin typeface="Cambria Math" panose="02040503050406030204" pitchFamily="18" charset="0"/>
                            </a:rPr>
                            <m:t>𝒘𝒊𝒕𝒉</m:t>
                          </m:r>
                          <m:r>
                            <a:rPr lang="en-US" b="1" i="1" smtClean="0">
                              <a:latin typeface="Cambria Math" panose="02040503050406030204" pitchFamily="18" charset="0"/>
                            </a:rPr>
                            <m:t> </m:t>
                          </m:r>
                          <m:r>
                            <a:rPr lang="en-US" b="1" i="1" smtClean="0">
                              <a:latin typeface="Cambria Math" panose="02040503050406030204" pitchFamily="18" charset="0"/>
                            </a:rPr>
                            <m:t>𝒑𝒆𝒏𝒂𝒍𝒕𝒚</m:t>
                          </m:r>
                          <m:r>
                            <a:rPr lang="en-US" b="1" i="1" smtClean="0">
                              <a:latin typeface="Cambria Math" panose="02040503050406030204" pitchFamily="18" charset="0"/>
                            </a:rPr>
                            <m:t> </m:t>
                          </m:r>
                          <m:r>
                            <a:rPr lang="en-US" b="1" i="1" smtClean="0">
                              <a:latin typeface="Cambria Math" panose="02040503050406030204" pitchFamily="18" charset="0"/>
                            </a:rPr>
                            <m:t>𝒘</m:t>
                          </m:r>
                        </m:e>
                        <m:sub>
                          <m:r>
                            <a:rPr lang="en-US" b="1" i="1" smtClean="0">
                              <a:latin typeface="Cambria Math" panose="02040503050406030204" pitchFamily="18" charset="0"/>
                            </a:rPr>
                            <m:t>𝒏</m:t>
                          </m:r>
                        </m:sub>
                      </m:sSub>
                    </m:oMath>
                  </m:oMathPara>
                </a14:m>
                <a:br>
                  <a:rPr lang="en-US" i="1" dirty="0">
                    <a:latin typeface="Cambria Math" panose="02040503050406030204" pitchFamily="18" charset="0"/>
                  </a:rPr>
                </a:b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228066" y="4869461"/>
                <a:ext cx="7272068" cy="923394"/>
              </a:xfrm>
              <a:prstGeom prst="rect">
                <a:avLst/>
              </a:prstGeom>
              <a:blipFill rotWithShape="0">
                <a:blip r:embed="rId3"/>
                <a:stretch>
                  <a:fillRect l="-671" b="-5960"/>
                </a:stretch>
              </a:blipFill>
            </p:spPr>
            <p:txBody>
              <a:bodyPr/>
              <a:lstStyle/>
              <a:p>
                <a:r>
                  <a:rPr lang="en-US">
                    <a:noFill/>
                  </a:rPr>
                  <a:t> </a:t>
                </a:r>
              </a:p>
            </p:txBody>
          </p:sp>
        </mc:Fallback>
      </mc:AlternateContent>
      <p:sp>
        <p:nvSpPr>
          <p:cNvPr id="3" name="Up-Down Arrow 2"/>
          <p:cNvSpPr/>
          <p:nvPr/>
        </p:nvSpPr>
        <p:spPr>
          <a:xfrm>
            <a:off x="4572000" y="3010831"/>
            <a:ext cx="584200" cy="1320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66984" y="216518"/>
            <a:ext cx="2322164" cy="928865"/>
            <a:chOff x="6273834" y="1977825"/>
            <a:chExt cx="2322164" cy="928865"/>
          </a:xfrm>
        </p:grpSpPr>
        <p:sp>
          <p:nvSpPr>
            <p:cNvPr id="7" name="Chevron 6"/>
            <p:cNvSpPr/>
            <p:nvPr/>
          </p:nvSpPr>
          <p:spPr>
            <a:xfrm>
              <a:off x="6273834" y="1977825"/>
              <a:ext cx="2322164" cy="928865"/>
            </a:xfrm>
            <a:prstGeom prst="chevron">
              <a:avLst/>
            </a:pr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a:lstStyle/>
            <a:p>
              <a:endParaRPr lang="en-US"/>
            </a:p>
          </p:txBody>
        </p:sp>
        <p:sp>
          <p:nvSpPr>
            <p:cNvPr id="8" name="Chevron 4"/>
            <p:cNvSpPr/>
            <p:nvPr/>
          </p:nvSpPr>
          <p:spPr>
            <a:xfrm>
              <a:off x="6738267" y="1977825"/>
              <a:ext cx="1393299" cy="928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a:sym typeface="Symbol" panose="05050102010706020507" pitchFamily="18" charset="2"/>
                </a:rPr>
                <a:t>Z and </a:t>
              </a:r>
              <a:r>
                <a:rPr lang="en-US" sz="1900" kern="1200" dirty="0" err="1">
                  <a:sym typeface="Symbol" panose="05050102010706020507" pitchFamily="18" charset="2"/>
                </a:rPr>
                <a:t>MaxSAT</a:t>
              </a:r>
              <a:endParaRPr lang="en-US" sz="1900" kern="1200" dirty="0"/>
            </a:p>
          </p:txBody>
        </p:sp>
      </p:grpSp>
    </p:spTree>
    <p:extLst>
      <p:ext uri="{BB962C8B-B14F-4D97-AF65-F5344CB8AC3E}">
        <p14:creationId xmlns:p14="http://schemas.microsoft.com/office/powerpoint/2010/main" val="1519433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for </a:t>
            </a:r>
            <a:r>
              <a:rPr lang="en-US" dirty="0" err="1">
                <a:sym typeface="Symbol" panose="05050102010706020507" pitchFamily="18" charset="2"/>
              </a:rPr>
              <a:t>MaxSMT</a:t>
            </a:r>
            <a:endParaRPr lang="en-US" dirty="0"/>
          </a:p>
        </p:txBody>
      </p:sp>
      <p:sp>
        <p:nvSpPr>
          <p:cNvPr id="3" name="Content Placeholder 2"/>
          <p:cNvSpPr>
            <a:spLocks noGrp="1"/>
          </p:cNvSpPr>
          <p:nvPr>
            <p:ph idx="1"/>
          </p:nvPr>
        </p:nvSpPr>
        <p:spPr>
          <a:xfrm>
            <a:off x="457200" y="1216570"/>
            <a:ext cx="8229600" cy="4525963"/>
          </a:xfrm>
        </p:spPr>
        <p:txBody>
          <a:bodyPr/>
          <a:lstStyle/>
          <a:p>
            <a:pPr marL="0" indent="0">
              <a:buNone/>
            </a:pPr>
            <a:r>
              <a:rPr lang="en-US" sz="2800" dirty="0"/>
              <a:t>Main approaches:</a:t>
            </a:r>
          </a:p>
          <a:p>
            <a:pPr lvl="1"/>
            <a:r>
              <a:rPr lang="en-US" sz="2400" dirty="0"/>
              <a:t>Portfolio of Algorithms for (weighted) </a:t>
            </a:r>
            <a:r>
              <a:rPr lang="en-US" sz="2400" dirty="0" err="1"/>
              <a:t>MaxSAT</a:t>
            </a:r>
            <a:r>
              <a:rPr lang="en-US" sz="2400" dirty="0"/>
              <a:t>: </a:t>
            </a:r>
          </a:p>
          <a:p>
            <a:pPr lvl="2"/>
            <a:r>
              <a:rPr lang="en-US" sz="2000" dirty="0"/>
              <a:t>Reduction to Pseudo Boolean      	               [Chai, </a:t>
            </a:r>
            <a:r>
              <a:rPr lang="en-US" sz="2000" dirty="0" err="1"/>
              <a:t>Kuehlmann</a:t>
            </a:r>
            <a:r>
              <a:rPr lang="en-US" sz="2000" dirty="0"/>
              <a:t> ’03]</a:t>
            </a:r>
          </a:p>
          <a:p>
            <a:pPr lvl="2"/>
            <a:r>
              <a:rPr lang="en-US" sz="2000" dirty="0">
                <a:solidFill>
                  <a:schemeClr val="accent6">
                    <a:lumMod val="50000"/>
                  </a:schemeClr>
                </a:solidFill>
              </a:rPr>
              <a:t>Solver-based 	           		     [Nieuwenhuis, Oliveras ‘06]</a:t>
            </a:r>
          </a:p>
          <a:p>
            <a:pPr lvl="2"/>
            <a:r>
              <a:rPr lang="en-US" sz="2000" dirty="0"/>
              <a:t>Core-based 			 	             [Fu, Malik ‘06]</a:t>
            </a:r>
          </a:p>
          <a:p>
            <a:pPr lvl="2"/>
            <a:r>
              <a:rPr lang="en-US" sz="2000" dirty="0"/>
              <a:t>Core and model guided 		      	         [</a:t>
            </a:r>
            <a:r>
              <a:rPr lang="en-US" sz="2000" dirty="0" err="1"/>
              <a:t>Heras</a:t>
            </a:r>
            <a:r>
              <a:rPr lang="en-US" sz="2000" dirty="0"/>
              <a:t> et al. ‘10]</a:t>
            </a:r>
          </a:p>
          <a:p>
            <a:pPr lvl="2"/>
            <a:r>
              <a:rPr lang="en-US" sz="2000" dirty="0"/>
              <a:t>Core guided WPM2 			 [</a:t>
            </a:r>
            <a:r>
              <a:rPr lang="en-US" sz="2000" dirty="0" err="1"/>
              <a:t>Ansótegui</a:t>
            </a:r>
            <a:r>
              <a:rPr lang="en-US" sz="2000" dirty="0"/>
              <a:t> et al. ‘13]</a:t>
            </a:r>
          </a:p>
          <a:p>
            <a:pPr lvl="2"/>
            <a:r>
              <a:rPr lang="en-US" sz="2000" dirty="0"/>
              <a:t>Model and core guided BCD2		         [</a:t>
            </a:r>
            <a:r>
              <a:rPr lang="en-US" sz="2000" dirty="0" err="1"/>
              <a:t>Heras</a:t>
            </a:r>
            <a:r>
              <a:rPr lang="en-US" sz="2000" dirty="0"/>
              <a:t> et al. ‘13]</a:t>
            </a:r>
          </a:p>
          <a:p>
            <a:pPr lvl="2"/>
            <a:r>
              <a:rPr lang="en-US" sz="2000" dirty="0"/>
              <a:t>Core, hitting sets, model 		        [Davies et al. ‘13]</a:t>
            </a:r>
          </a:p>
          <a:p>
            <a:pPr lvl="2"/>
            <a:r>
              <a:rPr lang="en-US" sz="2000" dirty="0" err="1">
                <a:solidFill>
                  <a:schemeClr val="accent6">
                    <a:lumMod val="50000"/>
                  </a:schemeClr>
                </a:solidFill>
              </a:rPr>
              <a:t>MaxRes</a:t>
            </a:r>
            <a:r>
              <a:rPr lang="en-US" sz="2000" dirty="0">
                <a:solidFill>
                  <a:schemeClr val="accent6">
                    <a:lumMod val="50000"/>
                  </a:schemeClr>
                </a:solidFill>
              </a:rPr>
              <a:t>			               [Narodytska et al. ‘14]</a:t>
            </a:r>
            <a:endParaRPr lang="en-US" sz="2400" dirty="0">
              <a:solidFill>
                <a:schemeClr val="accent6">
                  <a:lumMod val="50000"/>
                </a:schemeClr>
              </a:solidFill>
            </a:endParaRPr>
          </a:p>
          <a:p>
            <a:pPr lvl="1"/>
            <a:endParaRPr lang="en-US" sz="2400" dirty="0"/>
          </a:p>
          <a:p>
            <a:pPr lvl="1"/>
            <a:r>
              <a:rPr lang="en-US" sz="2400" dirty="0"/>
              <a:t>Custom CDCL(PB) solver</a:t>
            </a:r>
          </a:p>
          <a:p>
            <a:pPr lvl="1"/>
            <a:r>
              <a:rPr lang="en-US" sz="2400" dirty="0"/>
              <a:t>Stochastic Local Search to aid model-based approaches [Wintersteiger, </a:t>
            </a:r>
            <a:r>
              <a:rPr lang="en-US" sz="2400" dirty="0" err="1"/>
              <a:t>Frolich</a:t>
            </a:r>
            <a:r>
              <a:rPr lang="en-US" sz="2400" dirty="0"/>
              <a:t>]</a:t>
            </a:r>
            <a:br>
              <a:rPr lang="en-US" dirty="0"/>
            </a:br>
            <a:endParaRPr lang="en-US" dirty="0"/>
          </a:p>
        </p:txBody>
      </p:sp>
    </p:spTree>
    <p:extLst>
      <p:ext uri="{BB962C8B-B14F-4D97-AF65-F5344CB8AC3E}">
        <p14:creationId xmlns:p14="http://schemas.microsoft.com/office/powerpoint/2010/main" val="260463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Portfolio of strategies</a:t>
            </a:r>
          </a:p>
        </p:txBody>
      </p:sp>
      <p:sp>
        <p:nvSpPr>
          <p:cNvPr id="5" name="Left Arrow 4"/>
          <p:cNvSpPr/>
          <p:nvPr/>
        </p:nvSpPr>
        <p:spPr bwMode="auto">
          <a:xfrm rot="5400000">
            <a:off x="-104680" y="3914677"/>
            <a:ext cx="3200402" cy="2076643"/>
          </a:xfrm>
          <a:prstGeom prst="lef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dirty="0">
                <a:solidFill>
                  <a:schemeClr val="tx1"/>
                </a:solidFill>
              </a:rPr>
              <a:t>Increase</a:t>
            </a:r>
          </a:p>
          <a:p>
            <a:pPr algn="ctr" defTabSz="1096963"/>
            <a:r>
              <a:rPr lang="en-US" sz="2800" dirty="0">
                <a:solidFill>
                  <a:schemeClr val="tx1"/>
                </a:solidFill>
              </a:rPr>
              <a:t> Lower Bound</a:t>
            </a:r>
          </a:p>
        </p:txBody>
      </p:sp>
      <p:sp>
        <p:nvSpPr>
          <p:cNvPr id="6" name="Left Arrow 5"/>
          <p:cNvSpPr/>
          <p:nvPr/>
        </p:nvSpPr>
        <p:spPr bwMode="auto">
          <a:xfrm rot="16200000">
            <a:off x="1484397" y="2109236"/>
            <a:ext cx="2981962" cy="1750527"/>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dirty="0">
                <a:solidFill>
                  <a:schemeClr val="tx1"/>
                </a:solidFill>
              </a:rPr>
              <a:t>Decrease </a:t>
            </a:r>
          </a:p>
          <a:p>
            <a:pPr algn="ctr" defTabSz="1096963"/>
            <a:r>
              <a:rPr lang="en-US" sz="2800" dirty="0">
                <a:solidFill>
                  <a:schemeClr val="tx1"/>
                </a:solidFill>
              </a:rPr>
              <a:t>Upper Bound</a:t>
            </a:r>
          </a:p>
        </p:txBody>
      </p:sp>
      <p:sp>
        <p:nvSpPr>
          <p:cNvPr id="7" name="Left Arrow 6"/>
          <p:cNvSpPr/>
          <p:nvPr/>
        </p:nvSpPr>
        <p:spPr bwMode="auto">
          <a:xfrm rot="16200000">
            <a:off x="5650000" y="2109237"/>
            <a:ext cx="2981962" cy="1750527"/>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dirty="0">
                <a:solidFill>
                  <a:schemeClr val="tx1"/>
                </a:solidFill>
              </a:rPr>
              <a:t>Models</a:t>
            </a:r>
          </a:p>
        </p:txBody>
      </p:sp>
      <p:sp>
        <p:nvSpPr>
          <p:cNvPr id="8" name="Left Arrow 7"/>
          <p:cNvSpPr/>
          <p:nvPr/>
        </p:nvSpPr>
        <p:spPr bwMode="auto">
          <a:xfrm rot="5400000">
            <a:off x="4041599" y="4046760"/>
            <a:ext cx="3200402" cy="2076643"/>
          </a:xfrm>
          <a:prstGeom prst="lef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dirty="0">
                <a:solidFill>
                  <a:schemeClr val="tx1"/>
                </a:solidFill>
              </a:rPr>
              <a:t>Cores</a:t>
            </a:r>
          </a:p>
        </p:txBody>
      </p:sp>
      <p:sp>
        <p:nvSpPr>
          <p:cNvPr id="4" name="TextBox 3"/>
          <p:cNvSpPr txBox="1"/>
          <p:nvPr/>
        </p:nvSpPr>
        <p:spPr>
          <a:xfrm>
            <a:off x="6771641" y="4917440"/>
            <a:ext cx="2291079" cy="1477328"/>
          </a:xfrm>
          <a:prstGeom prst="rect">
            <a:avLst/>
          </a:prstGeom>
          <a:noFill/>
        </p:spPr>
        <p:txBody>
          <a:bodyPr wrap="square" rtlCol="0">
            <a:spAutoFit/>
          </a:bodyPr>
          <a:lstStyle/>
          <a:p>
            <a:r>
              <a:rPr lang="en-US" dirty="0"/>
              <a:t>Walk model space to improve current</a:t>
            </a:r>
          </a:p>
          <a:p>
            <a:r>
              <a:rPr lang="en-US" dirty="0"/>
              <a:t>assignment.</a:t>
            </a:r>
          </a:p>
          <a:p>
            <a:endParaRPr lang="en-US" dirty="0"/>
          </a:p>
          <a:p>
            <a:r>
              <a:rPr lang="en-US" dirty="0"/>
              <a:t>SLS, Primal Simplex</a:t>
            </a:r>
          </a:p>
        </p:txBody>
      </p:sp>
      <p:sp>
        <p:nvSpPr>
          <p:cNvPr id="10" name="TextBox 9"/>
          <p:cNvSpPr txBox="1"/>
          <p:nvPr/>
        </p:nvSpPr>
        <p:spPr>
          <a:xfrm>
            <a:off x="4289058" y="1750536"/>
            <a:ext cx="2291079" cy="2031325"/>
          </a:xfrm>
          <a:prstGeom prst="rect">
            <a:avLst/>
          </a:prstGeom>
          <a:noFill/>
        </p:spPr>
        <p:txBody>
          <a:bodyPr wrap="square" rtlCol="0">
            <a:spAutoFit/>
          </a:bodyPr>
          <a:lstStyle/>
          <a:p>
            <a:r>
              <a:rPr lang="en-US" dirty="0"/>
              <a:t>Extract strong (many) explanations</a:t>
            </a:r>
          </a:p>
          <a:p>
            <a:r>
              <a:rPr lang="en-US" dirty="0"/>
              <a:t>to improve lower </a:t>
            </a:r>
          </a:p>
          <a:p>
            <a:r>
              <a:rPr lang="en-US" dirty="0"/>
              <a:t>bounds.</a:t>
            </a:r>
          </a:p>
          <a:p>
            <a:endParaRPr lang="en-US" dirty="0"/>
          </a:p>
          <a:p>
            <a:r>
              <a:rPr lang="en-US" dirty="0"/>
              <a:t>Core sweeping, </a:t>
            </a:r>
            <a:r>
              <a:rPr lang="en-US" dirty="0" err="1"/>
              <a:t>Farkas</a:t>
            </a:r>
            <a:endParaRPr lang="en-US" dirty="0"/>
          </a:p>
        </p:txBody>
      </p:sp>
    </p:spTree>
    <p:extLst>
      <p:ext uri="{BB962C8B-B14F-4D97-AF65-F5344CB8AC3E}">
        <p14:creationId xmlns:p14="http://schemas.microsoft.com/office/powerpoint/2010/main" val="31261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63" y="1119806"/>
            <a:ext cx="7467600" cy="552441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dirty="0">
                <a:solidFill>
                  <a:sysClr val="windowText" lastClr="000000"/>
                </a:solidFill>
              </a:rPr>
              <a:t>Tactics</a:t>
            </a:r>
            <a:endParaRPr lang="en-US" b="1" dirty="0">
              <a:solidFill>
                <a:sysClr val="windowText" lastClr="000000"/>
              </a:solidFill>
            </a:endParaRPr>
          </a:p>
        </p:txBody>
      </p:sp>
      <p:sp>
        <p:nvSpPr>
          <p:cNvPr id="2" name="Title 1"/>
          <p:cNvSpPr>
            <a:spLocks noGrp="1"/>
          </p:cNvSpPr>
          <p:nvPr>
            <p:ph type="title" idx="4294967295"/>
          </p:nvPr>
        </p:nvSpPr>
        <p:spPr>
          <a:xfrm>
            <a:off x="0" y="230188"/>
            <a:ext cx="8382000" cy="665162"/>
          </a:xfrm>
        </p:spPr>
        <p:txBody>
          <a:bodyPr>
            <a:normAutofit fontScale="90000"/>
          </a:bodyPr>
          <a:lstStyle/>
          <a:p>
            <a:r>
              <a:rPr lang="en-US" dirty="0"/>
              <a:t>CDCL(Weights &amp; PB)</a:t>
            </a:r>
          </a:p>
        </p:txBody>
      </p:sp>
      <p:sp>
        <p:nvSpPr>
          <p:cNvPr id="6" name="Rectangle 5"/>
          <p:cNvSpPr/>
          <p:nvPr/>
        </p:nvSpPr>
        <p:spPr>
          <a:xfrm>
            <a:off x="2286000" y="1577008"/>
            <a:ext cx="4982818" cy="2112860"/>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SMT (legacy core)</a:t>
            </a:r>
          </a:p>
        </p:txBody>
      </p:sp>
      <p:sp>
        <p:nvSpPr>
          <p:cNvPr id="10" name="Rounded Rectangle 9"/>
          <p:cNvSpPr/>
          <p:nvPr/>
        </p:nvSpPr>
        <p:spPr>
          <a:xfrm>
            <a:off x="2438526" y="1971338"/>
            <a:ext cx="2209674" cy="3029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363"/>
            <a:r>
              <a:rPr lang="en-US" sz="2000" b="1" dirty="0">
                <a:solidFill>
                  <a:srgbClr val="FFFFFF"/>
                </a:solidFill>
                <a:latin typeface="Calibri" pitchFamily="34" charset="0"/>
              </a:rPr>
              <a:t>Bit-Vectors</a:t>
            </a:r>
          </a:p>
        </p:txBody>
      </p:sp>
      <p:sp>
        <p:nvSpPr>
          <p:cNvPr id="11" name="Rounded Rectangle 10"/>
          <p:cNvSpPr/>
          <p:nvPr/>
        </p:nvSpPr>
        <p:spPr>
          <a:xfrm>
            <a:off x="2415218" y="2365974"/>
            <a:ext cx="2218996" cy="3317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363"/>
            <a:r>
              <a:rPr lang="en-US" sz="2000" b="1" dirty="0">
                <a:solidFill>
                  <a:srgbClr val="FFFFFF"/>
                </a:solidFill>
                <a:latin typeface="Calibri" pitchFamily="34" charset="0"/>
              </a:rPr>
              <a:t>Lin-arithmetic</a:t>
            </a:r>
          </a:p>
        </p:txBody>
      </p:sp>
      <p:sp>
        <p:nvSpPr>
          <p:cNvPr id="13" name="Rounded Rectangle 12"/>
          <p:cNvSpPr/>
          <p:nvPr/>
        </p:nvSpPr>
        <p:spPr>
          <a:xfrm>
            <a:off x="2427698" y="2764794"/>
            <a:ext cx="2220502" cy="3855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363"/>
            <a:r>
              <a:rPr lang="en-US" sz="2000" b="1" dirty="0">
                <a:solidFill>
                  <a:srgbClr val="FFFFFF"/>
                </a:solidFill>
                <a:latin typeface="Calibri" pitchFamily="34" charset="0"/>
              </a:rPr>
              <a:t>Free functions</a:t>
            </a:r>
          </a:p>
        </p:txBody>
      </p:sp>
      <p:sp>
        <p:nvSpPr>
          <p:cNvPr id="19" name="Rounded Rectangle 18"/>
          <p:cNvSpPr/>
          <p:nvPr/>
        </p:nvSpPr>
        <p:spPr>
          <a:xfrm>
            <a:off x="4813239" y="1965576"/>
            <a:ext cx="2197161" cy="33047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363"/>
            <a:r>
              <a:rPr lang="en-US" sz="2000" b="1" dirty="0">
                <a:solidFill>
                  <a:srgbClr val="FFFFFF"/>
                </a:solidFill>
                <a:latin typeface="Calibri" pitchFamily="34" charset="0"/>
              </a:rPr>
              <a:t>Arrays</a:t>
            </a:r>
          </a:p>
        </p:txBody>
      </p:sp>
      <p:sp>
        <p:nvSpPr>
          <p:cNvPr id="44" name="Rounded Rectangle 43"/>
          <p:cNvSpPr/>
          <p:nvPr/>
        </p:nvSpPr>
        <p:spPr>
          <a:xfrm>
            <a:off x="8033309" y="3088732"/>
            <a:ext cx="1091145" cy="36837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r>
              <a:rPr lang="en-US" b="1" dirty="0" err="1">
                <a:solidFill>
                  <a:srgbClr val="FFFFFF"/>
                </a:solidFill>
                <a:latin typeface="Calibri" pitchFamily="34" charset="0"/>
              </a:rPr>
              <a:t>OCaml</a:t>
            </a:r>
            <a:endParaRPr lang="en-US" b="1" dirty="0">
              <a:solidFill>
                <a:srgbClr val="FFFFFF"/>
              </a:solidFill>
              <a:latin typeface="Calibri" pitchFamily="34" charset="0"/>
            </a:endParaRPr>
          </a:p>
        </p:txBody>
      </p:sp>
      <p:sp>
        <p:nvSpPr>
          <p:cNvPr id="48" name="Rounded Rectangle 47"/>
          <p:cNvSpPr/>
          <p:nvPr/>
        </p:nvSpPr>
        <p:spPr>
          <a:xfrm>
            <a:off x="8116994" y="3902413"/>
            <a:ext cx="1007460" cy="35184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r>
              <a:rPr lang="en-US" sz="2000" b="1" dirty="0">
                <a:solidFill>
                  <a:srgbClr val="FFFFFF"/>
                </a:solidFill>
                <a:latin typeface="Calibri" pitchFamily="34" charset="0"/>
              </a:rPr>
              <a:t>.NET</a:t>
            </a:r>
          </a:p>
        </p:txBody>
      </p:sp>
      <p:sp>
        <p:nvSpPr>
          <p:cNvPr id="50" name="Rounded Rectangle 49"/>
          <p:cNvSpPr/>
          <p:nvPr/>
        </p:nvSpPr>
        <p:spPr>
          <a:xfrm>
            <a:off x="8436529" y="4662807"/>
            <a:ext cx="675733" cy="36288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r>
              <a:rPr lang="en-US" sz="2000" b="1" dirty="0">
                <a:solidFill>
                  <a:srgbClr val="FFFFFF"/>
                </a:solidFill>
                <a:latin typeface="Calibri" pitchFamily="34" charset="0"/>
              </a:rPr>
              <a:t>C</a:t>
            </a:r>
          </a:p>
        </p:txBody>
      </p:sp>
      <p:sp>
        <p:nvSpPr>
          <p:cNvPr id="61" name="Rounded Rectangle 60"/>
          <p:cNvSpPr/>
          <p:nvPr/>
        </p:nvSpPr>
        <p:spPr>
          <a:xfrm>
            <a:off x="7976389" y="1416188"/>
            <a:ext cx="1160258" cy="3434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r>
              <a:rPr lang="en-US" sz="2000" b="1" dirty="0">
                <a:solidFill>
                  <a:srgbClr val="FFFFFF"/>
                </a:solidFill>
                <a:latin typeface="Calibri" pitchFamily="34" charset="0"/>
              </a:rPr>
              <a:t>SMT-LIB</a:t>
            </a:r>
          </a:p>
        </p:txBody>
      </p:sp>
      <p:sp>
        <p:nvSpPr>
          <p:cNvPr id="65" name="Left Arrow 64"/>
          <p:cNvSpPr/>
          <p:nvPr/>
        </p:nvSpPr>
        <p:spPr bwMode="auto">
          <a:xfrm>
            <a:off x="7475408" y="4699569"/>
            <a:ext cx="961121" cy="279484"/>
          </a:xfrm>
          <a:prstGeom prst="lef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2800" dirty="0">
              <a:solidFill>
                <a:srgbClr val="FFFFFF"/>
              </a:solidFill>
              <a:effectLst>
                <a:outerShdw blurRad="38100" dist="38100" dir="2700000" algn="tl">
                  <a:srgbClr val="000000">
                    <a:alpha val="43137"/>
                  </a:srgbClr>
                </a:outerShdw>
              </a:effectLst>
            </a:endParaRPr>
          </a:p>
        </p:txBody>
      </p:sp>
      <p:sp>
        <p:nvSpPr>
          <p:cNvPr id="66" name="Left Arrow 65"/>
          <p:cNvSpPr/>
          <p:nvPr/>
        </p:nvSpPr>
        <p:spPr bwMode="auto">
          <a:xfrm>
            <a:off x="7475943" y="3966585"/>
            <a:ext cx="636105" cy="251791"/>
          </a:xfrm>
          <a:prstGeom prst="lef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2800" dirty="0">
              <a:solidFill>
                <a:srgbClr val="FFFFFF"/>
              </a:solidFill>
              <a:effectLst>
                <a:outerShdw blurRad="38100" dist="38100" dir="2700000" algn="tl">
                  <a:srgbClr val="000000">
                    <a:alpha val="43137"/>
                  </a:srgbClr>
                </a:outerShdw>
              </a:effectLst>
            </a:endParaRPr>
          </a:p>
        </p:txBody>
      </p:sp>
      <p:sp>
        <p:nvSpPr>
          <p:cNvPr id="67" name="Left Arrow 66"/>
          <p:cNvSpPr/>
          <p:nvPr/>
        </p:nvSpPr>
        <p:spPr bwMode="auto">
          <a:xfrm>
            <a:off x="7450254" y="3136884"/>
            <a:ext cx="565445" cy="261322"/>
          </a:xfrm>
          <a:prstGeom prst="lef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2800" dirty="0">
              <a:solidFill>
                <a:srgbClr val="FFFFFF"/>
              </a:solidFill>
              <a:effectLst>
                <a:outerShdw blurRad="38100" dist="38100" dir="2700000" algn="tl">
                  <a:srgbClr val="000000">
                    <a:alpha val="43137"/>
                  </a:srgbClr>
                </a:outerShdw>
              </a:effectLst>
            </a:endParaRPr>
          </a:p>
        </p:txBody>
      </p:sp>
      <p:sp>
        <p:nvSpPr>
          <p:cNvPr id="69" name="Right Arrow 68"/>
          <p:cNvSpPr/>
          <p:nvPr/>
        </p:nvSpPr>
        <p:spPr bwMode="auto">
          <a:xfrm rot="10800000">
            <a:off x="7459079" y="1466924"/>
            <a:ext cx="496226" cy="280560"/>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2800" dirty="0">
              <a:solidFill>
                <a:srgbClr val="FFFFFF"/>
              </a:solidFill>
              <a:effectLst>
                <a:outerShdw blurRad="38100" dist="38100" dir="2700000" algn="tl">
                  <a:srgbClr val="000000">
                    <a:alpha val="43137"/>
                  </a:srgbClr>
                </a:outerShdw>
              </a:effectLst>
            </a:endParaRPr>
          </a:p>
        </p:txBody>
      </p:sp>
      <p:sp>
        <p:nvSpPr>
          <p:cNvPr id="39" name="Rounded Rectangle 38"/>
          <p:cNvSpPr/>
          <p:nvPr/>
        </p:nvSpPr>
        <p:spPr>
          <a:xfrm>
            <a:off x="4802719" y="2377079"/>
            <a:ext cx="2218199" cy="30443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363"/>
            <a:r>
              <a:rPr lang="en-US" b="1" dirty="0">
                <a:solidFill>
                  <a:srgbClr val="FFFFFF"/>
                </a:solidFill>
                <a:latin typeface="Calibri" pitchFamily="34" charset="0"/>
              </a:rPr>
              <a:t>Recursive </a:t>
            </a:r>
            <a:r>
              <a:rPr lang="en-US" b="1" dirty="0" err="1">
                <a:solidFill>
                  <a:srgbClr val="FFFFFF"/>
                </a:solidFill>
                <a:latin typeface="Calibri" pitchFamily="34" charset="0"/>
              </a:rPr>
              <a:t>Datatypes</a:t>
            </a:r>
            <a:endParaRPr lang="en-US" b="1" dirty="0">
              <a:solidFill>
                <a:srgbClr val="FFFFFF"/>
              </a:solidFill>
              <a:latin typeface="Calibri" pitchFamily="34" charset="0"/>
            </a:endParaRPr>
          </a:p>
        </p:txBody>
      </p:sp>
      <p:sp>
        <p:nvSpPr>
          <p:cNvPr id="34" name="Left Arrow 33"/>
          <p:cNvSpPr/>
          <p:nvPr/>
        </p:nvSpPr>
        <p:spPr bwMode="auto">
          <a:xfrm>
            <a:off x="7468696" y="5328141"/>
            <a:ext cx="729167" cy="278785"/>
          </a:xfrm>
          <a:prstGeom prst="lef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2800" dirty="0">
              <a:solidFill>
                <a:srgbClr val="FFFFFF"/>
              </a:solidFill>
              <a:effectLst>
                <a:outerShdw blurRad="38100" dist="38100" dir="2700000" algn="tl">
                  <a:srgbClr val="000000">
                    <a:alpha val="43137"/>
                  </a:srgbClr>
                </a:outerShdw>
              </a:effectLst>
            </a:endParaRPr>
          </a:p>
        </p:txBody>
      </p:sp>
      <p:sp>
        <p:nvSpPr>
          <p:cNvPr id="33" name="Rounded Rectangle 32"/>
          <p:cNvSpPr/>
          <p:nvPr/>
        </p:nvSpPr>
        <p:spPr>
          <a:xfrm>
            <a:off x="8197863" y="5289778"/>
            <a:ext cx="926592" cy="36288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r>
              <a:rPr lang="en-US" sz="2000" b="1" dirty="0">
                <a:solidFill>
                  <a:srgbClr val="FFFFFF"/>
                </a:solidFill>
                <a:latin typeface="Calibri" pitchFamily="34" charset="0"/>
              </a:rPr>
              <a:t>Java</a:t>
            </a:r>
          </a:p>
        </p:txBody>
      </p:sp>
      <p:sp>
        <p:nvSpPr>
          <p:cNvPr id="35" name="Rounded Rectangle 34"/>
          <p:cNvSpPr/>
          <p:nvPr/>
        </p:nvSpPr>
        <p:spPr>
          <a:xfrm>
            <a:off x="7905984" y="6038524"/>
            <a:ext cx="1219200" cy="36288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r>
              <a:rPr lang="en-US" sz="2000" b="1" dirty="0">
                <a:solidFill>
                  <a:srgbClr val="FFFFFF"/>
                </a:solidFill>
                <a:latin typeface="Calibri" pitchFamily="34" charset="0"/>
              </a:rPr>
              <a:t>Python</a:t>
            </a:r>
          </a:p>
        </p:txBody>
      </p:sp>
      <p:sp>
        <p:nvSpPr>
          <p:cNvPr id="36" name="Left Arrow 35"/>
          <p:cNvSpPr/>
          <p:nvPr/>
        </p:nvSpPr>
        <p:spPr bwMode="auto">
          <a:xfrm>
            <a:off x="7473171" y="6089411"/>
            <a:ext cx="405855" cy="311999"/>
          </a:xfrm>
          <a:prstGeom prst="lef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2800" dirty="0">
              <a:solidFill>
                <a:srgbClr val="FFFFFF"/>
              </a:solidFill>
              <a:effectLst>
                <a:outerShdw blurRad="38100" dist="38100" dir="2700000" algn="tl">
                  <a:srgbClr val="000000">
                    <a:alpha val="43137"/>
                  </a:srgbClr>
                </a:outerShdw>
              </a:effectLst>
            </a:endParaRPr>
          </a:p>
        </p:txBody>
      </p:sp>
      <p:sp>
        <p:nvSpPr>
          <p:cNvPr id="47" name="Rectangle 46"/>
          <p:cNvSpPr/>
          <p:nvPr/>
        </p:nvSpPr>
        <p:spPr>
          <a:xfrm>
            <a:off x="2299253" y="4368874"/>
            <a:ext cx="4982818"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sym typeface="Symbol" panose="05050102010706020507" pitchFamily="18" charset="2"/>
              </a:rPr>
              <a:t>R: </a:t>
            </a:r>
            <a:r>
              <a:rPr lang="en-US" sz="2400" dirty="0">
                <a:solidFill>
                  <a:srgbClr val="FFFFFF"/>
                </a:solidFill>
                <a:latin typeface="Calibri" pitchFamily="34" charset="0"/>
              </a:rPr>
              <a:t>Non-linear real arithmetic</a:t>
            </a:r>
          </a:p>
        </p:txBody>
      </p:sp>
      <p:sp>
        <p:nvSpPr>
          <p:cNvPr id="49" name="Rectangle 48"/>
          <p:cNvSpPr/>
          <p:nvPr/>
        </p:nvSpPr>
        <p:spPr>
          <a:xfrm>
            <a:off x="2299253" y="4926299"/>
            <a:ext cx="4982818"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Floating point arithmetic</a:t>
            </a:r>
          </a:p>
        </p:txBody>
      </p:sp>
      <p:sp>
        <p:nvSpPr>
          <p:cNvPr id="51" name="Rectangle 50"/>
          <p:cNvSpPr/>
          <p:nvPr/>
        </p:nvSpPr>
        <p:spPr>
          <a:xfrm>
            <a:off x="2321830" y="5492921"/>
            <a:ext cx="4982818"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Horn clauses</a:t>
            </a:r>
          </a:p>
        </p:txBody>
      </p:sp>
      <p:sp>
        <p:nvSpPr>
          <p:cNvPr id="52" name="Rounded Rectangle 51"/>
          <p:cNvSpPr/>
          <p:nvPr/>
        </p:nvSpPr>
        <p:spPr>
          <a:xfrm>
            <a:off x="7976389" y="2242161"/>
            <a:ext cx="1160258" cy="52349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r>
              <a:rPr lang="en-US" sz="2000" b="1" dirty="0">
                <a:solidFill>
                  <a:srgbClr val="FFFFFF"/>
                </a:solidFill>
                <a:latin typeface="Calibri" pitchFamily="34" charset="0"/>
              </a:rPr>
              <a:t>Record &amp; replay</a:t>
            </a:r>
          </a:p>
        </p:txBody>
      </p:sp>
      <p:sp>
        <p:nvSpPr>
          <p:cNvPr id="53" name="Right Arrow 52"/>
          <p:cNvSpPr/>
          <p:nvPr/>
        </p:nvSpPr>
        <p:spPr bwMode="auto">
          <a:xfrm rot="10800000">
            <a:off x="7446109" y="2380018"/>
            <a:ext cx="522166" cy="277158"/>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2800" dirty="0">
              <a:solidFill>
                <a:srgbClr val="FFFFFF"/>
              </a:solidFill>
              <a:effectLst>
                <a:outerShdw blurRad="38100" dist="38100" dir="2700000" algn="tl">
                  <a:srgbClr val="000000">
                    <a:alpha val="43137"/>
                  </a:srgbClr>
                </a:outerShdw>
              </a:effectLst>
            </a:endParaRPr>
          </a:p>
        </p:txBody>
      </p:sp>
      <p:sp>
        <p:nvSpPr>
          <p:cNvPr id="27" name="Rectangle 26"/>
          <p:cNvSpPr/>
          <p:nvPr/>
        </p:nvSpPr>
        <p:spPr>
          <a:xfrm>
            <a:off x="2286000" y="3809623"/>
            <a:ext cx="4982818"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SAT core for Bit-vectors</a:t>
            </a:r>
          </a:p>
        </p:txBody>
      </p:sp>
      <p:sp>
        <p:nvSpPr>
          <p:cNvPr id="30" name="Rectangle 29"/>
          <p:cNvSpPr/>
          <p:nvPr/>
        </p:nvSpPr>
        <p:spPr>
          <a:xfrm>
            <a:off x="2321830" y="6053606"/>
            <a:ext cx="4982818"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Simplification</a:t>
            </a:r>
          </a:p>
        </p:txBody>
      </p:sp>
      <p:sp>
        <p:nvSpPr>
          <p:cNvPr id="31" name="Rectangle 30"/>
          <p:cNvSpPr/>
          <p:nvPr/>
        </p:nvSpPr>
        <p:spPr>
          <a:xfrm>
            <a:off x="235170" y="3790573"/>
            <a:ext cx="1729059"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And-then</a:t>
            </a:r>
          </a:p>
        </p:txBody>
      </p:sp>
      <p:sp>
        <p:nvSpPr>
          <p:cNvPr id="32" name="Rectangle 31"/>
          <p:cNvSpPr/>
          <p:nvPr/>
        </p:nvSpPr>
        <p:spPr>
          <a:xfrm>
            <a:off x="235170" y="4339533"/>
            <a:ext cx="1729059"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Or-else</a:t>
            </a:r>
          </a:p>
        </p:txBody>
      </p:sp>
      <p:sp>
        <p:nvSpPr>
          <p:cNvPr id="37" name="Rectangle 36"/>
          <p:cNvSpPr/>
          <p:nvPr/>
        </p:nvSpPr>
        <p:spPr>
          <a:xfrm>
            <a:off x="210094" y="4890709"/>
            <a:ext cx="1729059"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Try-for</a:t>
            </a:r>
          </a:p>
        </p:txBody>
      </p:sp>
      <p:sp>
        <p:nvSpPr>
          <p:cNvPr id="38" name="Rectangle 37"/>
          <p:cNvSpPr/>
          <p:nvPr/>
        </p:nvSpPr>
        <p:spPr>
          <a:xfrm>
            <a:off x="203514" y="5472364"/>
            <a:ext cx="1729059"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Par-or</a:t>
            </a:r>
          </a:p>
        </p:txBody>
      </p:sp>
      <p:sp>
        <p:nvSpPr>
          <p:cNvPr id="40" name="Rectangle 39"/>
          <p:cNvSpPr/>
          <p:nvPr/>
        </p:nvSpPr>
        <p:spPr>
          <a:xfrm>
            <a:off x="203513" y="6051805"/>
            <a:ext cx="1729059" cy="433002"/>
          </a:xfrm>
          <a:prstGeom prst="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defTabSz="914363"/>
            <a:r>
              <a:rPr lang="en-US" sz="2400" dirty="0">
                <a:solidFill>
                  <a:srgbClr val="FFFFFF"/>
                </a:solidFill>
                <a:latin typeface="Calibri" pitchFamily="34" charset="0"/>
              </a:rPr>
              <a:t>Par-then</a:t>
            </a:r>
          </a:p>
        </p:txBody>
      </p:sp>
      <p:sp>
        <p:nvSpPr>
          <p:cNvPr id="41" name="Rounded Rectangle 40"/>
          <p:cNvSpPr/>
          <p:nvPr/>
        </p:nvSpPr>
        <p:spPr>
          <a:xfrm>
            <a:off x="4802719" y="3208225"/>
            <a:ext cx="2203867" cy="40836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2000" b="1" dirty="0">
                <a:solidFill>
                  <a:srgbClr val="FFFFFF"/>
                </a:solidFill>
                <a:latin typeface="Calibri" pitchFamily="34" charset="0"/>
              </a:rPr>
              <a:t>Pseudo Booleans</a:t>
            </a:r>
          </a:p>
        </p:txBody>
      </p:sp>
      <p:sp>
        <p:nvSpPr>
          <p:cNvPr id="42" name="Rounded Rectangle 41"/>
          <p:cNvSpPr/>
          <p:nvPr/>
        </p:nvSpPr>
        <p:spPr>
          <a:xfrm>
            <a:off x="4809884" y="2753254"/>
            <a:ext cx="2203867" cy="40836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363"/>
            <a:r>
              <a:rPr lang="en-US" sz="2000" b="1" dirty="0">
                <a:solidFill>
                  <a:srgbClr val="FFFFFF"/>
                </a:solidFill>
                <a:latin typeface="Calibri" pitchFamily="34" charset="0"/>
              </a:rPr>
              <a:t>Quantifiers</a:t>
            </a:r>
          </a:p>
        </p:txBody>
      </p:sp>
      <p:sp>
        <p:nvSpPr>
          <p:cNvPr id="43" name="Rounded Rectangle 42"/>
          <p:cNvSpPr/>
          <p:nvPr/>
        </p:nvSpPr>
        <p:spPr>
          <a:xfrm>
            <a:off x="2444333" y="3195353"/>
            <a:ext cx="2203867" cy="40836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2000" b="1" dirty="0" err="1">
                <a:solidFill>
                  <a:srgbClr val="FFFFFF"/>
                </a:solidFill>
                <a:latin typeface="Calibri" pitchFamily="34" charset="0"/>
              </a:rPr>
              <a:t>Th</a:t>
            </a:r>
            <a:r>
              <a:rPr lang="en-US" sz="2000" b="1" dirty="0">
                <a:solidFill>
                  <a:srgbClr val="FFFFFF"/>
                </a:solidFill>
                <a:latin typeface="Calibri" pitchFamily="34" charset="0"/>
              </a:rPr>
              <a:t>(weights)</a:t>
            </a:r>
          </a:p>
        </p:txBody>
      </p:sp>
    </p:spTree>
    <p:extLst>
      <p:ext uri="{BB962C8B-B14F-4D97-AF65-F5344CB8AC3E}">
        <p14:creationId xmlns:p14="http://schemas.microsoft.com/office/powerpoint/2010/main" val="52869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0188"/>
            <a:ext cx="8382000" cy="665162"/>
          </a:xfrm>
        </p:spPr>
        <p:txBody>
          <a:bodyPr>
            <a:normAutofit fontScale="90000"/>
          </a:bodyPr>
          <a:lstStyle/>
          <a:p>
            <a:r>
              <a:rPr lang="en-US" dirty="0"/>
              <a:t>CDCL(Weights)</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2133600"/>
                <a:ext cx="4368800" cy="2330450"/>
              </a:xfrm>
            </p:spPr>
            <p:txBody>
              <a:bodyPr>
                <a:normAutofit fontScale="77500" lnSpcReduction="20000"/>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panose="02040503050406030204" pitchFamily="18" charset="0"/>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panose="02040503050406030204" pitchFamily="18" charset="0"/>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2133600"/>
                <a:ext cx="4368800" cy="2330450"/>
              </a:xfr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5714129" y="2594996"/>
              <a:ext cx="6120" cy="4320"/>
            </p14:xfrm>
          </p:contentPart>
        </mc:Choice>
        <mc:Fallback xmlns="">
          <p:pic>
            <p:nvPicPr>
              <p:cNvPr id="12" name="Ink 11"/>
              <p:cNvPicPr/>
              <p:nvPr/>
            </p:nvPicPr>
            <p:blipFill>
              <a:blip r:embed="rId4"/>
              <a:stretch>
                <a:fillRect/>
              </a:stretch>
            </p:blipFill>
            <p:spPr>
              <a:xfrm>
                <a:off x="5708369" y="2589236"/>
                <a:ext cx="17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5702609" y="2601116"/>
              <a:ext cx="350640" cy="1910160"/>
            </p14:xfrm>
          </p:contentPart>
        </mc:Choice>
        <mc:Fallback xmlns="">
          <p:pic>
            <p:nvPicPr>
              <p:cNvPr id="14" name="Ink 13"/>
              <p:cNvPicPr/>
              <p:nvPr/>
            </p:nvPicPr>
            <p:blipFill>
              <a:blip r:embed="rId6"/>
              <a:stretch>
                <a:fillRect/>
              </a:stretch>
            </p:blipFill>
            <p:spPr>
              <a:xfrm>
                <a:off x="5687489" y="2584916"/>
                <a:ext cx="384480" cy="1945800"/>
              </a:xfrm>
              <a:prstGeom prst="rect">
                <a:avLst/>
              </a:prstGeom>
            </p:spPr>
          </p:pic>
        </mc:Fallback>
      </mc:AlternateContent>
      <p:sp>
        <p:nvSpPr>
          <p:cNvPr id="15" name="TextBox 14"/>
          <p:cNvSpPr txBox="1"/>
          <p:nvPr/>
        </p:nvSpPr>
        <p:spPr>
          <a:xfrm>
            <a:off x="6518787" y="3371530"/>
            <a:ext cx="741998" cy="369332"/>
          </a:xfrm>
          <a:prstGeom prst="rect">
            <a:avLst/>
          </a:prstGeom>
          <a:noFill/>
        </p:spPr>
        <p:txBody>
          <a:bodyPr wrap="none" rtlCol="0">
            <a:spAutoFit/>
          </a:bodyPr>
          <a:lstStyle/>
          <a:p>
            <a:r>
              <a:rPr lang="en-US" b="1" dirty="0" err="1"/>
              <a:t>Unsat</a:t>
            </a:r>
            <a:endParaRPr lang="en-US" b="1" dirty="0"/>
          </a:p>
        </p:txBody>
      </p:sp>
    </p:spTree>
    <p:extLst>
      <p:ext uri="{BB962C8B-B14F-4D97-AF65-F5344CB8AC3E}">
        <p14:creationId xmlns:p14="http://schemas.microsoft.com/office/powerpoint/2010/main" val="198737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0188"/>
            <a:ext cx="8382000" cy="665162"/>
          </a:xfrm>
        </p:spPr>
        <p:txBody>
          <a:bodyPr>
            <a:normAutofit fontScale="90000"/>
          </a:bodyPr>
          <a:lstStyle/>
          <a:p>
            <a:r>
              <a:rPr lang="en-US" dirty="0"/>
              <a:t>CDCL(Weights)</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2133600"/>
                <a:ext cx="4368800" cy="2330450"/>
              </a:xfrm>
            </p:spPr>
            <p:txBody>
              <a:bodyPr>
                <a:normAutofit fontScale="77500" lnSpcReduction="20000"/>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panose="02040503050406030204" pitchFamily="18" charset="0"/>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panose="02040503050406030204" pitchFamily="18" charset="0"/>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2133600"/>
                <a:ext cx="4368800" cy="2330450"/>
              </a:xfr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18787" y="3371530"/>
                <a:ext cx="2286203" cy="369332"/>
              </a:xfrm>
              <a:prstGeom prst="rect">
                <a:avLst/>
              </a:prstGeom>
              <a:noFill/>
            </p:spPr>
            <p:txBody>
              <a:bodyPr wrap="none" rtlCol="0">
                <a:spAutoFit/>
              </a:bodyPr>
              <a:lstStyle/>
              <a:p>
                <a:r>
                  <a:rPr lang="en-US" b="1" dirty="0">
                    <a:solidFill>
                      <a:schemeClr val="tx1"/>
                    </a:solidFill>
                  </a:rPr>
                  <a:t>Sat </a:t>
                </a:r>
                <a14:m>
                  <m:oMath xmlns:m="http://schemas.openxmlformats.org/officeDocument/2006/math">
                    <m:r>
                      <a:rPr lang="en-US" b="1" i="1" smtClean="0">
                        <a:solidFill>
                          <a:schemeClr val="tx1"/>
                        </a:solidFill>
                        <a:latin typeface="Cambria Math"/>
                      </a:rPr>
                      <m:t>¬</m:t>
                    </m:r>
                    <m:r>
                      <a:rPr lang="en-US" b="1" i="1" smtClean="0">
                        <a:solidFill>
                          <a:schemeClr val="tx1"/>
                        </a:solidFill>
                        <a:latin typeface="Cambria Math"/>
                      </a:rPr>
                      <m:t>𝒂</m:t>
                    </m:r>
                    <m:r>
                      <a:rPr lang="en-US" b="1" i="1" smtClean="0">
                        <a:solidFill>
                          <a:schemeClr val="tx1"/>
                        </a:solidFill>
                        <a:latin typeface="Cambria Math"/>
                      </a:rPr>
                      <m:t>∧¬</m:t>
                    </m:r>
                    <m:r>
                      <a:rPr lang="en-US" b="1" i="1" smtClean="0">
                        <a:solidFill>
                          <a:schemeClr val="tx1"/>
                        </a:solidFill>
                        <a:latin typeface="Cambria Math"/>
                      </a:rPr>
                      <m:t>𝒃</m:t>
                    </m:r>
                    <m:r>
                      <a:rPr lang="en-US" b="1" i="1" smtClean="0">
                        <a:solidFill>
                          <a:schemeClr val="tx1"/>
                        </a:solidFill>
                        <a:latin typeface="Cambria Math"/>
                      </a:rPr>
                      <m:t>∧</m:t>
                    </m:r>
                    <m:r>
                      <a:rPr lang="en-US" b="1" i="1" smtClean="0">
                        <a:solidFill>
                          <a:schemeClr val="tx1"/>
                        </a:solidFill>
                        <a:latin typeface="Cambria Math"/>
                      </a:rPr>
                      <m:t>𝒙</m:t>
                    </m:r>
                    <m:r>
                      <a:rPr lang="en-US" b="1" i="1" smtClean="0">
                        <a:solidFill>
                          <a:schemeClr val="tx1"/>
                        </a:solidFill>
                        <a:latin typeface="Cambria Math"/>
                      </a:rPr>
                      <m:t>&lt;</m:t>
                    </m:r>
                    <m:r>
                      <a:rPr lang="en-US" b="1" i="1" smtClean="0">
                        <a:solidFill>
                          <a:schemeClr val="tx1"/>
                        </a:solidFill>
                        <a:latin typeface="Cambria Math"/>
                      </a:rPr>
                      <m:t>𝟐</m:t>
                    </m:r>
                  </m:oMath>
                </a14:m>
                <a:endParaRPr lang="en-US" b="1"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18787" y="3371530"/>
                <a:ext cx="2286203" cy="369332"/>
              </a:xfrm>
              <a:prstGeom prst="rect">
                <a:avLst/>
              </a:prstGeom>
              <a:blipFill rotWithShape="0">
                <a:blip r:embed="rId3"/>
                <a:stretch>
                  <a:fillRect l="-2133" t="-8197" b="-2459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30529" y="2594996"/>
              <a:ext cx="288720" cy="1787400"/>
            </p14:xfrm>
          </p:contentPart>
        </mc:Choice>
        <mc:Fallback xmlns="">
          <p:pic>
            <p:nvPicPr>
              <p:cNvPr id="5" name="Ink 4"/>
              <p:cNvPicPr/>
              <p:nvPr/>
            </p:nvPicPr>
            <p:blipFill>
              <a:blip r:embed="rId5"/>
              <a:stretch>
                <a:fillRect/>
              </a:stretch>
            </p:blipFill>
            <p:spPr>
              <a:xfrm>
                <a:off x="5512529" y="2589236"/>
                <a:ext cx="325440" cy="1804680"/>
              </a:xfrm>
              <a:prstGeom prst="rect">
                <a:avLst/>
              </a:prstGeom>
            </p:spPr>
          </p:pic>
        </mc:Fallback>
      </mc:AlternateContent>
      <mc:AlternateContent xmlns:mc="http://schemas.openxmlformats.org/markup-compatibility/2006" xmlns:a14="http://schemas.microsoft.com/office/drawing/2010/main">
        <mc:Choice Requires="a14">
          <p:sp>
            <p:nvSpPr>
              <p:cNvPr id="10" name="TextBox 9"/>
              <p:cNvSpPr txBox="1"/>
              <p:nvPr/>
            </p:nvSpPr>
            <p:spPr>
              <a:xfrm>
                <a:off x="6593242" y="2438400"/>
                <a:ext cx="1280607" cy="461665"/>
              </a:xfrm>
              <a:prstGeom prst="rect">
                <a:avLst/>
              </a:prstGeom>
              <a:noFill/>
            </p:spPr>
            <p:txBody>
              <a:bodyPr wrap="none" rtlCol="0">
                <a:spAutoFit/>
              </a:bodyPr>
              <a:lstStyle/>
              <a:p>
                <a:r>
                  <a:rPr lang="en-US" b="1" dirty="0">
                    <a:solidFill>
                      <a:schemeClr val="tx1"/>
                    </a:solidFill>
                  </a:rPr>
                  <a:t>Penalty: </a:t>
                </a:r>
                <a14:m>
                  <m:oMath xmlns:m="http://schemas.openxmlformats.org/officeDocument/2006/math">
                    <m:r>
                      <a:rPr lang="en-US" sz="2400" b="1" i="1" smtClean="0">
                        <a:solidFill>
                          <a:schemeClr val="tx1"/>
                        </a:solidFill>
                        <a:latin typeface="Cambria Math"/>
                      </a:rPr>
                      <m:t>∞</m:t>
                    </m:r>
                  </m:oMath>
                </a14:m>
                <a:endParaRPr lang="en-US" sz="2400" b="1"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93242" y="2438400"/>
                <a:ext cx="1280607" cy="461665"/>
              </a:xfrm>
              <a:prstGeom prst="rect">
                <a:avLst/>
              </a:prstGeom>
              <a:blipFill rotWithShape="0">
                <a:blip r:embed="rId6"/>
                <a:stretch>
                  <a:fillRect l="-4286" r="-7619" b="-17105"/>
                </a:stretch>
              </a:blipFill>
            </p:spPr>
            <p:txBody>
              <a:bodyPr/>
              <a:lstStyle/>
              <a:p>
                <a:r>
                  <a:rPr lang="en-US">
                    <a:noFill/>
                  </a:rPr>
                  <a:t> </a:t>
                </a:r>
              </a:p>
            </p:txBody>
          </p:sp>
        </mc:Fallback>
      </mc:AlternateContent>
    </p:spTree>
    <p:extLst>
      <p:ext uri="{BB962C8B-B14F-4D97-AF65-F5344CB8AC3E}">
        <p14:creationId xmlns:p14="http://schemas.microsoft.com/office/powerpoint/2010/main" val="287543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1310"/>
            <a:ext cx="8229600" cy="1143000"/>
          </a:xfrm>
        </p:spPr>
        <p:txBody>
          <a:bodyPr>
            <a:normAutofit/>
          </a:bodyPr>
          <a:lstStyle/>
          <a:p>
            <a:r>
              <a:rPr lang="en-US" dirty="0"/>
              <a:t> – Backed by Proof Plumbers </a:t>
            </a:r>
          </a:p>
        </p:txBody>
      </p:sp>
      <p:sp>
        <p:nvSpPr>
          <p:cNvPr id="3" name="TextBox 2"/>
          <p:cNvSpPr txBox="1"/>
          <p:nvPr/>
        </p:nvSpPr>
        <p:spPr>
          <a:xfrm>
            <a:off x="2790914" y="6488668"/>
            <a:ext cx="6353086" cy="369332"/>
          </a:xfrm>
          <a:prstGeom prst="rect">
            <a:avLst/>
          </a:prstGeom>
          <a:noFill/>
        </p:spPr>
        <p:txBody>
          <a:bodyPr wrap="none" rtlCol="0">
            <a:spAutoFit/>
          </a:bodyPr>
          <a:lstStyle/>
          <a:p>
            <a:r>
              <a:rPr lang="en-US" dirty="0">
                <a:solidFill>
                  <a:srgbClr val="0B891A"/>
                </a:solidFill>
              </a:rPr>
              <a:t>Leonardo de Moura, Nikolaj </a:t>
            </a:r>
            <a:r>
              <a:rPr lang="en-US" dirty="0" err="1">
                <a:solidFill>
                  <a:srgbClr val="0B891A"/>
                </a:solidFill>
              </a:rPr>
              <a:t>Bjørner</a:t>
            </a:r>
            <a:r>
              <a:rPr lang="en-US" dirty="0">
                <a:solidFill>
                  <a:srgbClr val="0B891A"/>
                </a:solidFill>
              </a:rPr>
              <a:t>, Christoph Wintersteiger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3018" r="8772" b="3333"/>
          <a:stretch/>
        </p:blipFill>
        <p:spPr>
          <a:xfrm>
            <a:off x="3035300" y="4431268"/>
            <a:ext cx="3436767" cy="1969532"/>
          </a:xfrm>
          <a:prstGeom prst="rect">
            <a:avLst/>
          </a:prstGeom>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983" y="882129"/>
            <a:ext cx="946029" cy="571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r="17095" b="33925"/>
          <a:stretch/>
        </p:blipFill>
        <p:spPr>
          <a:xfrm>
            <a:off x="6472067" y="4431269"/>
            <a:ext cx="1681333" cy="1980258"/>
          </a:xfrm>
          <a:prstGeom prst="rect">
            <a:avLst/>
          </a:prstGeom>
        </p:spPr>
      </p:pic>
    </p:spTree>
    <p:extLst>
      <p:ext uri="{BB962C8B-B14F-4D97-AF65-F5344CB8AC3E}">
        <p14:creationId xmlns:p14="http://schemas.microsoft.com/office/powerpoint/2010/main" val="1181648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0188"/>
            <a:ext cx="8382000" cy="665162"/>
          </a:xfrm>
        </p:spPr>
        <p:txBody>
          <a:bodyPr>
            <a:normAutofit fontScale="90000"/>
          </a:bodyPr>
          <a:lstStyle/>
          <a:p>
            <a:r>
              <a:rPr lang="en-US" dirty="0"/>
              <a:t>CDCL(Weights)</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2133600"/>
                <a:ext cx="4368800" cy="2330450"/>
              </a:xfrm>
            </p:spPr>
            <p:txBody>
              <a:bodyPr>
                <a:normAutofit fontScale="77500" lnSpcReduction="20000"/>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panose="02040503050406030204" pitchFamily="18" charset="0"/>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panose="02040503050406030204" pitchFamily="18" charset="0"/>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2133600"/>
                <a:ext cx="4368800" cy="2330450"/>
              </a:xfr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11413" y="2754222"/>
                <a:ext cx="2113079" cy="369332"/>
              </a:xfrm>
              <a:prstGeom prst="rect">
                <a:avLst/>
              </a:prstGeom>
              <a:noFill/>
            </p:spPr>
            <p:txBody>
              <a:bodyPr wrap="none" rtlCol="0">
                <a:spAutoFit/>
              </a:bodyPr>
              <a:lstStyle/>
              <a:p>
                <a:r>
                  <a:rPr lang="en-US" b="1" dirty="0">
                    <a:solidFill>
                      <a:schemeClr val="tx1"/>
                    </a:solidFill>
                  </a:rPr>
                  <a:t>Sat </a:t>
                </a:r>
                <a14:m>
                  <m:oMath xmlns:m="http://schemas.openxmlformats.org/officeDocument/2006/math">
                    <m:r>
                      <a:rPr lang="en-US" b="1" i="1">
                        <a:solidFill>
                          <a:schemeClr val="tx1"/>
                        </a:solidFill>
                        <a:latin typeface="Cambria Math"/>
                      </a:rPr>
                      <m:t>¬</m:t>
                    </m:r>
                    <m:r>
                      <a:rPr lang="en-US" b="1" i="1">
                        <a:solidFill>
                          <a:schemeClr val="tx1"/>
                        </a:solidFill>
                        <a:latin typeface="Cambria Math"/>
                      </a:rPr>
                      <m:t>𝒂</m:t>
                    </m:r>
                    <m:r>
                      <a:rPr lang="en-US" b="1" i="1">
                        <a:solidFill>
                          <a:schemeClr val="tx1"/>
                        </a:solidFill>
                        <a:latin typeface="Cambria Math"/>
                      </a:rPr>
                      <m:t>∧</m:t>
                    </m:r>
                    <m:r>
                      <a:rPr lang="en-US" b="1" i="1">
                        <a:solidFill>
                          <a:schemeClr val="tx1"/>
                        </a:solidFill>
                        <a:latin typeface="Cambria Math"/>
                      </a:rPr>
                      <m:t>𝒃</m:t>
                    </m:r>
                    <m:r>
                      <a:rPr lang="en-US" b="1" i="1">
                        <a:solidFill>
                          <a:schemeClr val="tx1"/>
                        </a:solidFill>
                        <a:latin typeface="Cambria Math"/>
                      </a:rPr>
                      <m:t>∧</m:t>
                    </m:r>
                    <m:r>
                      <a:rPr lang="en-US" b="1" i="1">
                        <a:solidFill>
                          <a:schemeClr val="tx1"/>
                        </a:solidFill>
                        <a:latin typeface="Cambria Math"/>
                      </a:rPr>
                      <m:t>𝒙</m:t>
                    </m:r>
                    <m:r>
                      <a:rPr lang="en-US" b="1" i="1" smtClean="0">
                        <a:solidFill>
                          <a:schemeClr val="tx1"/>
                        </a:solidFill>
                        <a:latin typeface="Cambria Math"/>
                      </a:rPr>
                      <m:t>=</m:t>
                    </m:r>
                    <m:r>
                      <a:rPr lang="en-US" b="1" i="1">
                        <a:solidFill>
                          <a:schemeClr val="tx1"/>
                        </a:solidFill>
                        <a:latin typeface="Cambria Math"/>
                      </a:rPr>
                      <m:t>𝟐</m:t>
                    </m:r>
                  </m:oMath>
                </a14:m>
                <a:endParaRPr lang="en-US" b="1"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11413" y="2754222"/>
                <a:ext cx="2113079" cy="369332"/>
              </a:xfrm>
              <a:prstGeom prst="rect">
                <a:avLst/>
              </a:prstGeom>
              <a:blipFill rotWithShape="0">
                <a:blip r:embed="rId3"/>
                <a:stretch>
                  <a:fillRect l="-2305" t="-10000" b="-26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30529" y="2358023"/>
              <a:ext cx="288720" cy="1161730"/>
            </p14:xfrm>
          </p:contentPart>
        </mc:Choice>
        <mc:Fallback xmlns="">
          <p:pic>
            <p:nvPicPr>
              <p:cNvPr id="5" name="Ink 4"/>
              <p:cNvPicPr/>
              <p:nvPr/>
            </p:nvPicPr>
            <p:blipFill>
              <a:blip r:embed="rId5"/>
              <a:stretch>
                <a:fillRect/>
              </a:stretch>
            </p:blipFill>
            <p:spPr>
              <a:xfrm>
                <a:off x="5512529" y="2352265"/>
                <a:ext cx="325440" cy="1180084"/>
              </a:xfrm>
              <a:prstGeom prst="rect">
                <a:avLst/>
              </a:prstGeom>
            </p:spPr>
          </p:pic>
        </mc:Fallback>
      </mc:AlternateContent>
      <p:sp>
        <p:nvSpPr>
          <p:cNvPr id="10" name="TextBox 9"/>
          <p:cNvSpPr txBox="1"/>
          <p:nvPr/>
        </p:nvSpPr>
        <p:spPr>
          <a:xfrm>
            <a:off x="6511413" y="3886200"/>
            <a:ext cx="1812804" cy="369332"/>
          </a:xfrm>
          <a:prstGeom prst="rect">
            <a:avLst/>
          </a:prstGeom>
          <a:noFill/>
        </p:spPr>
        <p:txBody>
          <a:bodyPr wrap="none" rtlCol="0">
            <a:spAutoFit/>
          </a:bodyPr>
          <a:lstStyle/>
          <a:p>
            <a:r>
              <a:rPr lang="en-US" b="1" dirty="0"/>
              <a:t>Penalty: 9 = 4 + 5</a:t>
            </a:r>
            <a:endParaRPr lang="en-US" sz="2400" b="1" dirty="0"/>
          </a:p>
        </p:txBody>
      </p:sp>
    </p:spTree>
    <p:extLst>
      <p:ext uri="{BB962C8B-B14F-4D97-AF65-F5344CB8AC3E}">
        <p14:creationId xmlns:p14="http://schemas.microsoft.com/office/powerpoint/2010/main" val="68567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0188"/>
            <a:ext cx="8382000" cy="665162"/>
          </a:xfrm>
        </p:spPr>
        <p:txBody>
          <a:bodyPr>
            <a:normAutofit fontScale="90000"/>
          </a:bodyPr>
          <a:lstStyle/>
          <a:p>
            <a:r>
              <a:rPr lang="en-US" dirty="0"/>
              <a:t>CDCL(Weights)</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2133600"/>
                <a:ext cx="4368800" cy="2330450"/>
              </a:xfrm>
            </p:spPr>
            <p:txBody>
              <a:bodyPr>
                <a:normAutofit fontScale="77500" lnSpcReduction="20000"/>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panose="02040503050406030204" pitchFamily="18" charset="0"/>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panose="02040503050406030204" pitchFamily="18" charset="0"/>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2133600"/>
                <a:ext cx="4368800" cy="2330450"/>
              </a:xfr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18787" y="3371530"/>
                <a:ext cx="2286203" cy="369332"/>
              </a:xfrm>
              <a:prstGeom prst="rect">
                <a:avLst/>
              </a:prstGeom>
              <a:noFill/>
            </p:spPr>
            <p:txBody>
              <a:bodyPr wrap="none" rtlCol="0">
                <a:spAutoFit/>
              </a:bodyPr>
              <a:lstStyle/>
              <a:p>
                <a:r>
                  <a:rPr lang="en-US" b="1" dirty="0">
                    <a:solidFill>
                      <a:schemeClr val="tx1"/>
                    </a:solidFill>
                  </a:rPr>
                  <a:t>Sat </a:t>
                </a:r>
                <a14:m>
                  <m:oMath xmlns:m="http://schemas.openxmlformats.org/officeDocument/2006/math">
                    <m:r>
                      <a:rPr lang="en-US" b="1" i="1">
                        <a:solidFill>
                          <a:schemeClr val="tx1"/>
                        </a:solidFill>
                        <a:latin typeface="Cambria Math"/>
                      </a:rPr>
                      <m:t>¬</m:t>
                    </m:r>
                    <m:r>
                      <a:rPr lang="en-US" b="1" i="1">
                        <a:solidFill>
                          <a:schemeClr val="tx1"/>
                        </a:solidFill>
                        <a:latin typeface="Cambria Math"/>
                      </a:rPr>
                      <m:t>𝒂</m:t>
                    </m:r>
                    <m:r>
                      <a:rPr lang="en-US" b="1" i="1">
                        <a:solidFill>
                          <a:schemeClr val="tx1"/>
                        </a:solidFill>
                        <a:latin typeface="Cambria Math"/>
                      </a:rPr>
                      <m:t>∧¬</m:t>
                    </m:r>
                    <m:r>
                      <a:rPr lang="en-US" b="1" i="1">
                        <a:solidFill>
                          <a:schemeClr val="tx1"/>
                        </a:solidFill>
                        <a:latin typeface="Cambria Math"/>
                      </a:rPr>
                      <m:t>𝒃</m:t>
                    </m:r>
                    <m:r>
                      <a:rPr lang="en-US" b="1" i="1">
                        <a:solidFill>
                          <a:schemeClr val="tx1"/>
                        </a:solidFill>
                        <a:latin typeface="Cambria Math"/>
                      </a:rPr>
                      <m:t>∧</m:t>
                    </m:r>
                    <m:r>
                      <a:rPr lang="en-US" b="1" i="1">
                        <a:solidFill>
                          <a:schemeClr val="tx1"/>
                        </a:solidFill>
                        <a:latin typeface="Cambria Math"/>
                      </a:rPr>
                      <m:t>𝒙</m:t>
                    </m:r>
                    <m:r>
                      <a:rPr lang="en-US" b="1" i="1" smtClean="0">
                        <a:solidFill>
                          <a:schemeClr val="tx1"/>
                        </a:solidFill>
                        <a:latin typeface="Cambria Math"/>
                      </a:rPr>
                      <m:t>≥</m:t>
                    </m:r>
                    <m:r>
                      <a:rPr lang="en-US" b="1" i="1">
                        <a:solidFill>
                          <a:schemeClr val="tx1"/>
                        </a:solidFill>
                        <a:latin typeface="Cambria Math"/>
                      </a:rPr>
                      <m:t>𝟐</m:t>
                    </m:r>
                  </m:oMath>
                </a14:m>
                <a:endParaRPr lang="en-US" b="1"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18787" y="3371530"/>
                <a:ext cx="2286203" cy="369332"/>
              </a:xfrm>
              <a:prstGeom prst="rect">
                <a:avLst/>
              </a:prstGeom>
              <a:blipFill rotWithShape="0">
                <a:blip r:embed="rId3"/>
                <a:stretch>
                  <a:fillRect l="-2133" t="-8197" b="-2459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30529" y="2209800"/>
              <a:ext cx="288720" cy="1787400"/>
            </p14:xfrm>
          </p:contentPart>
        </mc:Choice>
        <mc:Fallback xmlns="">
          <p:pic>
            <p:nvPicPr>
              <p:cNvPr id="5" name="Ink 4"/>
              <p:cNvPicPr/>
              <p:nvPr/>
            </p:nvPicPr>
            <p:blipFill>
              <a:blip r:embed="rId5"/>
              <a:stretch>
                <a:fillRect/>
              </a:stretch>
            </p:blipFill>
            <p:spPr>
              <a:xfrm>
                <a:off x="5512529" y="2204040"/>
                <a:ext cx="325440" cy="1804680"/>
              </a:xfrm>
              <a:prstGeom prst="rect">
                <a:avLst/>
              </a:prstGeom>
            </p:spPr>
          </p:pic>
        </mc:Fallback>
      </mc:AlternateContent>
      <p:sp>
        <p:nvSpPr>
          <p:cNvPr id="10" name="TextBox 9"/>
          <p:cNvSpPr txBox="1"/>
          <p:nvPr/>
        </p:nvSpPr>
        <p:spPr>
          <a:xfrm>
            <a:off x="6511413" y="3886200"/>
            <a:ext cx="1136337" cy="369332"/>
          </a:xfrm>
          <a:prstGeom prst="rect">
            <a:avLst/>
          </a:prstGeom>
          <a:noFill/>
        </p:spPr>
        <p:txBody>
          <a:bodyPr wrap="none" rtlCol="0">
            <a:spAutoFit/>
          </a:bodyPr>
          <a:lstStyle/>
          <a:p>
            <a:r>
              <a:rPr lang="en-US" b="1" dirty="0"/>
              <a:t>Penalty: 5</a:t>
            </a:r>
            <a:endParaRPr lang="en-US" sz="2400" b="1" dirty="0"/>
          </a:p>
        </p:txBody>
      </p:sp>
    </p:spTree>
    <p:extLst>
      <p:ext uri="{BB962C8B-B14F-4D97-AF65-F5344CB8AC3E}">
        <p14:creationId xmlns:p14="http://schemas.microsoft.com/office/powerpoint/2010/main" val="229263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0188"/>
            <a:ext cx="8382000" cy="665162"/>
          </a:xfrm>
        </p:spPr>
        <p:txBody>
          <a:bodyPr>
            <a:normAutofit fontScale="90000"/>
          </a:bodyPr>
          <a:lstStyle/>
          <a:p>
            <a:r>
              <a:rPr lang="en-US" dirty="0"/>
              <a:t>CDCL(Weights)</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2133600"/>
                <a:ext cx="4368800" cy="2330450"/>
              </a:xfrm>
            </p:spPr>
            <p:txBody>
              <a:bodyPr>
                <a:normAutofit fontScale="77500" lnSpcReduction="20000"/>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panose="02040503050406030204" pitchFamily="18" charset="0"/>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panose="02040503050406030204" pitchFamily="18" charset="0"/>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2133600"/>
                <a:ext cx="4368800" cy="2330450"/>
              </a:xfr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04145" y="3746340"/>
                <a:ext cx="2113079" cy="369332"/>
              </a:xfrm>
              <a:prstGeom prst="rect">
                <a:avLst/>
              </a:prstGeom>
              <a:noFill/>
            </p:spPr>
            <p:txBody>
              <a:bodyPr wrap="none" rtlCol="0">
                <a:spAutoFit/>
              </a:bodyPr>
              <a:lstStyle/>
              <a:p>
                <a:r>
                  <a:rPr lang="en-US" b="1" dirty="0">
                    <a:solidFill>
                      <a:schemeClr val="tx1"/>
                    </a:solidFill>
                  </a:rPr>
                  <a:t>Sat </a:t>
                </a:r>
                <a14:m>
                  <m:oMath xmlns:m="http://schemas.openxmlformats.org/officeDocument/2006/math">
                    <m:r>
                      <a:rPr lang="en-US" b="1" i="1">
                        <a:solidFill>
                          <a:schemeClr val="tx1"/>
                        </a:solidFill>
                        <a:latin typeface="Cambria Math"/>
                      </a:rPr>
                      <m:t>𝒂</m:t>
                    </m:r>
                    <m:r>
                      <a:rPr lang="en-US" b="1" i="1">
                        <a:solidFill>
                          <a:schemeClr val="tx1"/>
                        </a:solidFill>
                        <a:latin typeface="Cambria Math"/>
                      </a:rPr>
                      <m:t>∧¬</m:t>
                    </m:r>
                    <m:r>
                      <a:rPr lang="en-US" b="1" i="1">
                        <a:solidFill>
                          <a:schemeClr val="tx1"/>
                        </a:solidFill>
                        <a:latin typeface="Cambria Math"/>
                      </a:rPr>
                      <m:t>𝒃</m:t>
                    </m:r>
                    <m:r>
                      <a:rPr lang="en-US" b="1" i="1">
                        <a:solidFill>
                          <a:schemeClr val="tx1"/>
                        </a:solidFill>
                        <a:latin typeface="Cambria Math"/>
                      </a:rPr>
                      <m:t>∧</m:t>
                    </m:r>
                    <m:r>
                      <a:rPr lang="en-US" b="1" i="1">
                        <a:solidFill>
                          <a:schemeClr val="tx1"/>
                        </a:solidFill>
                        <a:latin typeface="Cambria Math"/>
                      </a:rPr>
                      <m:t>𝒙</m:t>
                    </m:r>
                    <m:r>
                      <a:rPr lang="en-US" b="1" i="1" smtClean="0">
                        <a:solidFill>
                          <a:schemeClr val="tx1"/>
                        </a:solidFill>
                        <a:latin typeface="Cambria Math"/>
                      </a:rPr>
                      <m:t>&lt;</m:t>
                    </m:r>
                    <m:r>
                      <a:rPr lang="en-US" b="1" i="1">
                        <a:solidFill>
                          <a:schemeClr val="tx1"/>
                        </a:solidFill>
                        <a:latin typeface="Cambria Math"/>
                      </a:rPr>
                      <m:t>𝟐</m:t>
                    </m:r>
                  </m:oMath>
                </a14:m>
                <a:endParaRPr lang="en-US" b="1"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04145" y="3746340"/>
                <a:ext cx="2113079" cy="369332"/>
              </a:xfrm>
              <a:prstGeom prst="rect">
                <a:avLst/>
              </a:prstGeom>
              <a:blipFill rotWithShape="0">
                <a:blip r:embed="rId3"/>
                <a:stretch>
                  <a:fillRect l="-2594" t="-10000" b="-26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30529" y="2209801"/>
              <a:ext cx="288720" cy="838200"/>
            </p14:xfrm>
          </p:contentPart>
        </mc:Choice>
        <mc:Fallback xmlns="">
          <p:pic>
            <p:nvPicPr>
              <p:cNvPr id="5" name="Ink 4"/>
              <p:cNvPicPr/>
              <p:nvPr/>
            </p:nvPicPr>
            <p:blipFill>
              <a:blip r:embed="rId5"/>
              <a:stretch>
                <a:fillRect/>
              </a:stretch>
            </p:blipFill>
            <p:spPr>
              <a:xfrm>
                <a:off x="5512529" y="2204040"/>
                <a:ext cx="325440" cy="858723"/>
              </a:xfrm>
              <a:prstGeom prst="rect">
                <a:avLst/>
              </a:prstGeom>
            </p:spPr>
          </p:pic>
        </mc:Fallback>
      </mc:AlternateContent>
      <p:sp>
        <p:nvSpPr>
          <p:cNvPr id="10" name="TextBox 9"/>
          <p:cNvSpPr txBox="1"/>
          <p:nvPr/>
        </p:nvSpPr>
        <p:spPr>
          <a:xfrm>
            <a:off x="6494206" y="2909865"/>
            <a:ext cx="1136337" cy="369332"/>
          </a:xfrm>
          <a:prstGeom prst="rect">
            <a:avLst/>
          </a:prstGeom>
          <a:noFill/>
        </p:spPr>
        <p:txBody>
          <a:bodyPr wrap="none" rtlCol="0">
            <a:spAutoFit/>
          </a:bodyPr>
          <a:lstStyle/>
          <a:p>
            <a:r>
              <a:rPr lang="en-US" b="1" dirty="0"/>
              <a:t>Penalty: 3</a:t>
            </a:r>
            <a:endParaRPr lang="en-US" sz="2400" b="1" dirty="0"/>
          </a:p>
        </p:txBody>
      </p:sp>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5530529" y="3371530"/>
              <a:ext cx="288720" cy="1048070"/>
            </p14:xfrm>
          </p:contentPart>
        </mc:Choice>
        <mc:Fallback xmlns="">
          <p:pic>
            <p:nvPicPr>
              <p:cNvPr id="7" name="Ink 6"/>
              <p:cNvPicPr/>
              <p:nvPr/>
            </p:nvPicPr>
            <p:blipFill>
              <a:blip r:embed="rId7"/>
              <a:stretch>
                <a:fillRect/>
              </a:stretch>
            </p:blipFill>
            <p:spPr>
              <a:xfrm>
                <a:off x="5512529" y="3365769"/>
                <a:ext cx="325440" cy="1067512"/>
              </a:xfrm>
              <a:prstGeom prst="rect">
                <a:avLst/>
              </a:prstGeom>
            </p:spPr>
          </p:pic>
        </mc:Fallback>
      </mc:AlternateContent>
    </p:spTree>
    <p:extLst>
      <p:ext uri="{BB962C8B-B14F-4D97-AF65-F5344CB8AC3E}">
        <p14:creationId xmlns:p14="http://schemas.microsoft.com/office/powerpoint/2010/main" val="94837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5" y="4800600"/>
            <a:ext cx="5818195" cy="184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0" y="230188"/>
            <a:ext cx="8382000" cy="665162"/>
          </a:xfrm>
        </p:spPr>
        <p:txBody>
          <a:bodyPr>
            <a:normAutofit fontScale="90000"/>
          </a:bodyPr>
          <a:lstStyle/>
          <a:p>
            <a:r>
              <a:rPr lang="en-US" dirty="0"/>
              <a:t>CDCL(Weights)</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2057400"/>
                <a:ext cx="4368800" cy="2330450"/>
              </a:xfrm>
            </p:spPr>
            <p:txBody>
              <a:bodyPr>
                <a:normAutofit fontScale="85000" lnSpcReduction="10000"/>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2"/>
                                <m:mcJc m:val="center"/>
                              </m:mcPr>
                            </m:mc>
                          </m:mcs>
                          <m:ctrlPr>
                            <a:rPr lang="en-US" b="0" i="1" dirty="0" smtClean="0">
                              <a:latin typeface="Cambria Math" panose="02040503050406030204" pitchFamily="18" charset="0"/>
                            </a:rPr>
                          </m:ctrlPr>
                        </m:mPr>
                        <m:mr>
                          <m:e>
                            <m:r>
                              <a:rPr lang="en-US" b="0" i="1" dirty="0" smtClean="0">
                                <a:latin typeface="Cambria Math"/>
                              </a:rPr>
                              <m:t>𝐹𝑜𝑟𝑚𝑢𝑙𝑎</m:t>
                            </m:r>
                          </m:e>
                          <m:e>
                            <m:r>
                              <a:rPr lang="en-US" b="0" i="1" dirty="0" smtClean="0">
                                <a:latin typeface="Cambria Math"/>
                              </a:rPr>
                              <m:t>𝑤𝑒𝑖𝑔h𝑡</m:t>
                            </m:r>
                          </m:e>
                        </m:mr>
                        <m:mr>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1</m:t>
                                </m:r>
                              </m:sub>
                            </m:sSub>
                            <m:r>
                              <a:rPr lang="en-US" b="0" i="1" dirty="0" smtClean="0">
                                <a:latin typeface="Cambria Math"/>
                              </a:rPr>
                              <m:t>∨</m:t>
                            </m:r>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2</m:t>
                                </m:r>
                              </m:sub>
                            </m:sSub>
                            <m:r>
                              <a:rPr lang="en-US" b="0" i="1" dirty="0" smtClean="0">
                                <a:latin typeface="Cambria Math"/>
                              </a:rPr>
                              <m:t>∨</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3</m:t>
                                </m:r>
                              </m:sub>
                            </m:sSub>
                            <m:r>
                              <a:rPr lang="en-US" b="0" i="1" dirty="0" smtClean="0">
                                <a:latin typeface="Cambria Math"/>
                              </a:rPr>
                              <m:t>∨</m:t>
                            </m:r>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2057400"/>
                <a:ext cx="4368800" cy="2330450"/>
              </a:xfr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051213" y="1981200"/>
                <a:ext cx="3901517" cy="4524315"/>
              </a:xfrm>
              <a:prstGeom prst="rect">
                <a:avLst/>
              </a:prstGeom>
              <a:noFill/>
            </p:spPr>
            <p:txBody>
              <a:bodyPr wrap="none" rtlCol="0">
                <a:spAutoFit/>
              </a:bodyPr>
              <a:lstStyle/>
              <a:p>
                <a:r>
                  <a:rPr lang="en-US" b="1" dirty="0">
                    <a:solidFill>
                      <a:schemeClr val="tx1"/>
                    </a:solidFill>
                  </a:rPr>
                  <a:t>Initially</a:t>
                </a:r>
                <a:r>
                  <a:rPr lang="en-US" dirty="0">
                    <a:solidFill>
                      <a:schemeClr val="tx1"/>
                    </a:solidFill>
                  </a:rPr>
                  <a:t>: All atoms are unassigned</a:t>
                </a:r>
              </a:p>
              <a:p>
                <a:r>
                  <a:rPr lang="en-US" dirty="0">
                    <a:solidFill>
                      <a:schemeClr val="tx1"/>
                    </a:solidFill>
                  </a:rPr>
                  <a:t>	</a:t>
                </a:r>
                <a14:m>
                  <m:oMath xmlns:m="http://schemas.openxmlformats.org/officeDocument/2006/math">
                    <m:r>
                      <a:rPr lang="en-US" i="1" dirty="0" smtClean="0">
                        <a:solidFill>
                          <a:schemeClr val="tx1"/>
                        </a:solidFill>
                        <a:latin typeface="Cambria Math"/>
                      </a:rPr>
                      <m:t>𝐶𝑜𝑠𝑡</m:t>
                    </m:r>
                    <m:r>
                      <a:rPr lang="en-US" i="1" dirty="0" smtClean="0">
                        <a:solidFill>
                          <a:schemeClr val="tx1"/>
                        </a:solidFill>
                        <a:latin typeface="Cambria Math"/>
                      </a:rPr>
                      <m:t> = 0</m:t>
                    </m:r>
                  </m:oMath>
                </a14:m>
                <a:endParaRPr lang="en-US" dirty="0">
                  <a:solidFill>
                    <a:schemeClr val="tx1"/>
                  </a:solidFill>
                </a:endParaRPr>
              </a:p>
              <a:p>
                <a:endParaRPr lang="en-US" dirty="0">
                  <a:solidFill>
                    <a:schemeClr val="tx1"/>
                  </a:solidFill>
                </a:endParaRPr>
              </a:p>
              <a:p>
                <a:r>
                  <a:rPr lang="en-US" b="1" dirty="0">
                    <a:solidFill>
                      <a:schemeClr val="tx1"/>
                    </a:solidFill>
                  </a:rPr>
                  <a:t>Assert </a:t>
                </a:r>
                <a14:m>
                  <m:oMath xmlns:m="http://schemas.openxmlformats.org/officeDocument/2006/math">
                    <m:r>
                      <a:rPr lang="en-US" b="1" i="1" smtClean="0">
                        <a:solidFill>
                          <a:schemeClr val="tx1"/>
                        </a:solidFill>
                        <a:latin typeface="Cambria Math"/>
                      </a:rPr>
                      <m:t>¬</m:t>
                    </m:r>
                    <m:r>
                      <a:rPr lang="en-US" b="1" i="1" smtClean="0">
                        <a:solidFill>
                          <a:schemeClr val="tx1"/>
                        </a:solidFill>
                        <a:latin typeface="Cambria Math"/>
                      </a:rPr>
                      <m:t>𝒂</m:t>
                    </m:r>
                    <m:r>
                      <a:rPr lang="en-US" b="1" i="1" smtClean="0">
                        <a:solidFill>
                          <a:schemeClr val="tx1"/>
                        </a:solidFill>
                        <a:latin typeface="Cambria Math"/>
                      </a:rPr>
                      <m:t>∧</m:t>
                    </m:r>
                    <m:r>
                      <a:rPr lang="en-US" b="1" i="1" smtClean="0">
                        <a:solidFill>
                          <a:schemeClr val="tx1"/>
                        </a:solidFill>
                        <a:latin typeface="Cambria Math"/>
                      </a:rPr>
                      <m:t>𝒃</m:t>
                    </m:r>
                    <m:r>
                      <a:rPr lang="en-US" b="1" i="1" smtClean="0">
                        <a:solidFill>
                          <a:schemeClr val="tx1"/>
                        </a:solidFill>
                        <a:latin typeface="Cambria Math"/>
                      </a:rPr>
                      <m:t>∧</m:t>
                    </m:r>
                    <m:r>
                      <a:rPr lang="en-US" b="1" i="1" smtClean="0">
                        <a:solidFill>
                          <a:schemeClr val="tx1"/>
                        </a:solidFill>
                        <a:latin typeface="Cambria Math"/>
                      </a:rPr>
                      <m:t>𝒙</m:t>
                    </m:r>
                    <m:r>
                      <a:rPr lang="en-US" b="1" i="1" smtClean="0">
                        <a:solidFill>
                          <a:schemeClr val="tx1"/>
                        </a:solidFill>
                        <a:latin typeface="Cambria Math"/>
                      </a:rPr>
                      <m:t>&lt;</m:t>
                    </m:r>
                    <m:r>
                      <a:rPr lang="en-US" b="1" i="1" smtClean="0">
                        <a:solidFill>
                          <a:schemeClr val="tx1"/>
                        </a:solidFill>
                        <a:latin typeface="Cambria Math"/>
                      </a:rPr>
                      <m:t>𝟐</m:t>
                    </m:r>
                  </m:oMath>
                </a14:m>
                <a:endParaRPr lang="en-US" dirty="0">
                  <a:solidFill>
                    <a:schemeClr val="tx1"/>
                  </a:solidFill>
                </a:endParaRPr>
              </a:p>
              <a:p>
                <a:endParaRPr lang="en-US" dirty="0">
                  <a:solidFill>
                    <a:schemeClr val="bg1"/>
                  </a:solidFill>
                </a:endParaRPr>
              </a:p>
              <a:p>
                <a:r>
                  <a:rPr lang="en-US" b="1" dirty="0">
                    <a:solidFill>
                      <a:srgbClr val="00B050"/>
                    </a:solidFill>
                  </a:rPr>
                  <a:t>Propagate</a:t>
                </a:r>
                <a:r>
                  <a:rPr lang="en-US" b="1" dirty="0">
                    <a:solidFill>
                      <a:schemeClr val="bg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a:rPr>
                          <m:t>𝑭</m:t>
                        </m:r>
                      </m:e>
                      <m:sub>
                        <m:r>
                          <a:rPr lang="en-US" b="1" i="1" smtClean="0">
                            <a:solidFill>
                              <a:schemeClr val="tx1"/>
                            </a:solidFill>
                            <a:latin typeface="Cambria Math"/>
                          </a:rPr>
                          <m:t>𝟐</m:t>
                        </m:r>
                      </m:sub>
                    </m:sSub>
                    <m:r>
                      <a:rPr lang="en-US" b="1" i="0" smtClean="0">
                        <a:solidFill>
                          <a:schemeClr val="tx1"/>
                        </a:solidFill>
                        <a:latin typeface="Cambria Math"/>
                      </a:rPr>
                      <m:t>:</m:t>
                    </m:r>
                  </m:oMath>
                </a14:m>
                <a:r>
                  <a:rPr lang="en-US" b="1" dirty="0">
                    <a:solidFill>
                      <a:schemeClr val="tx1"/>
                    </a:solidFill>
                  </a:rPr>
                  <a:t> </a:t>
                </a:r>
                <a14:m>
                  <m:oMath xmlns:m="http://schemas.openxmlformats.org/officeDocument/2006/math">
                    <m:r>
                      <a:rPr lang="en-US" i="1" dirty="0">
                        <a:solidFill>
                          <a:schemeClr val="tx1"/>
                        </a:solidFill>
                        <a:latin typeface="Cambria Math"/>
                      </a:rPr>
                      <m:t>𝐶𝑜𝑠𝑡</m:t>
                    </m:r>
                    <m:r>
                      <a:rPr lang="en-US" i="1" dirty="0">
                        <a:solidFill>
                          <a:schemeClr val="tx1"/>
                        </a:solidFill>
                        <a:latin typeface="Cambria Math"/>
                      </a:rPr>
                      <m:t> ≔</m:t>
                    </m:r>
                    <m:r>
                      <a:rPr lang="en-US" i="1" dirty="0">
                        <a:solidFill>
                          <a:schemeClr val="tx1"/>
                        </a:solidFill>
                        <a:latin typeface="Cambria Math"/>
                      </a:rPr>
                      <m:t>𝐶𝑜𝑠𝑡</m:t>
                    </m:r>
                    <m:r>
                      <a:rPr lang="en-US" i="1" dirty="0">
                        <a:solidFill>
                          <a:schemeClr val="tx1"/>
                        </a:solidFill>
                        <a:latin typeface="Cambria Math"/>
                      </a:rPr>
                      <m:t>+4 ≔4</m:t>
                    </m:r>
                  </m:oMath>
                </a14:m>
                <a:endParaRPr lang="en-US" dirty="0">
                  <a:solidFill>
                    <a:schemeClr val="tx1"/>
                  </a:solidFill>
                </a:endParaRPr>
              </a:p>
              <a:p>
                <a:endParaRPr lang="en-US" dirty="0">
                  <a:solidFill>
                    <a:schemeClr val="tx1"/>
                  </a:solidFill>
                </a:endParaRPr>
              </a:p>
              <a:p>
                <a:r>
                  <a:rPr lang="en-US" b="1" dirty="0">
                    <a:solidFill>
                      <a:schemeClr val="tx1"/>
                    </a:solidFill>
                  </a:rPr>
                  <a:t>Best so far: </a:t>
                </a:r>
                <a14:m>
                  <m:oMath xmlns:m="http://schemas.openxmlformats.org/officeDocument/2006/math">
                    <m:r>
                      <a:rPr lang="en-US" b="0" i="1" dirty="0" smtClean="0">
                        <a:solidFill>
                          <a:schemeClr val="tx1"/>
                        </a:solidFill>
                        <a:latin typeface="Cambria Math"/>
                      </a:rPr>
                      <m:t>𝑀𝑖𝑛𝐶𝑜𝑠𝑡</m:t>
                    </m:r>
                    <m:r>
                      <a:rPr lang="en-US" b="0" i="1" dirty="0" smtClean="0">
                        <a:solidFill>
                          <a:schemeClr val="tx1"/>
                        </a:solidFill>
                        <a:latin typeface="Cambria Math"/>
                      </a:rPr>
                      <m:t>  = 4</m:t>
                    </m:r>
                  </m:oMath>
                </a14:m>
                <a:endParaRPr lang="en-US" i="1" dirty="0">
                  <a:solidFill>
                    <a:schemeClr val="bg1"/>
                  </a:solidFill>
                </a:endParaRPr>
              </a:p>
              <a:p>
                <a:endParaRPr lang="en-US" i="1" dirty="0">
                  <a:solidFill>
                    <a:schemeClr val="bg1"/>
                  </a:solidFill>
                </a:endParaRPr>
              </a:p>
              <a:p>
                <a:r>
                  <a:rPr lang="en-US" b="1" dirty="0">
                    <a:solidFill>
                      <a:srgbClr val="16DADA"/>
                    </a:solidFill>
                  </a:rPr>
                  <a:t>Add Axiom </a:t>
                </a:r>
                <a14:m>
                  <m:oMath xmlns:m="http://schemas.openxmlformats.org/officeDocument/2006/math">
                    <m:sSub>
                      <m:sSubPr>
                        <m:ctrlPr>
                          <a:rPr lang="en-US" b="1" i="1">
                            <a:solidFill>
                              <a:srgbClr val="16DADA"/>
                            </a:solidFill>
                            <a:latin typeface="Cambria Math" panose="02040503050406030204" pitchFamily="18" charset="0"/>
                          </a:rPr>
                        </m:ctrlPr>
                      </m:sSubPr>
                      <m:e>
                        <m:r>
                          <a:rPr lang="en-US" b="1" i="1" smtClean="0">
                            <a:solidFill>
                              <a:srgbClr val="16DADA"/>
                            </a:solidFill>
                            <a:latin typeface="Cambria Math"/>
                          </a:rPr>
                          <m:t>¬</m:t>
                        </m:r>
                        <m:r>
                          <a:rPr lang="en-US" b="1" i="1">
                            <a:solidFill>
                              <a:srgbClr val="16DADA"/>
                            </a:solidFill>
                            <a:latin typeface="Cambria Math"/>
                          </a:rPr>
                          <m:t>𝑭</m:t>
                        </m:r>
                      </m:e>
                      <m:sub>
                        <m:r>
                          <a:rPr lang="en-US" b="1" i="1">
                            <a:solidFill>
                              <a:srgbClr val="16DADA"/>
                            </a:solidFill>
                            <a:latin typeface="Cambria Math"/>
                          </a:rPr>
                          <m:t>𝟐</m:t>
                        </m:r>
                      </m:sub>
                    </m:sSub>
                  </m:oMath>
                </a14:m>
                <a:r>
                  <a:rPr lang="en-US" i="1" dirty="0">
                    <a:solidFill>
                      <a:srgbClr val="16DADA"/>
                    </a:solidFill>
                  </a:rPr>
                  <a:t> - backtrack </a:t>
                </a:r>
                <a:endParaRPr lang="en-US" i="1" dirty="0">
                  <a:solidFill>
                    <a:schemeClr val="tx1"/>
                  </a:solidFill>
                </a:endParaRPr>
              </a:p>
              <a:p>
                <a:endParaRPr lang="en-US" i="1" dirty="0">
                  <a:solidFill>
                    <a:schemeClr val="tx1"/>
                  </a:solidFill>
                </a:endParaRPr>
              </a:p>
              <a:p>
                <a:r>
                  <a:rPr lang="en-US" b="1" dirty="0">
                    <a:solidFill>
                      <a:schemeClr val="tx1"/>
                    </a:solidFill>
                  </a:rPr>
                  <a:t>Assert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a:rPr>
                          <m:t>𝑭</m:t>
                        </m:r>
                      </m:e>
                      <m:sub>
                        <m:r>
                          <a:rPr lang="en-US" b="1" i="1" smtClean="0">
                            <a:solidFill>
                              <a:schemeClr val="tx1"/>
                            </a:solidFill>
                            <a:latin typeface="Cambria Math"/>
                          </a:rPr>
                          <m:t>𝟑</m:t>
                        </m:r>
                      </m:sub>
                    </m:sSub>
                  </m:oMath>
                </a14:m>
                <a:r>
                  <a:rPr lang="en-US" i="1" dirty="0">
                    <a:solidFill>
                      <a:schemeClr val="tx1"/>
                    </a:solidFill>
                  </a:rPr>
                  <a:t> </a:t>
                </a:r>
                <a14:m>
                  <m:oMath xmlns:m="http://schemas.openxmlformats.org/officeDocument/2006/math">
                    <m:r>
                      <a:rPr lang="en-US" i="1" dirty="0">
                        <a:solidFill>
                          <a:schemeClr val="tx1"/>
                        </a:solidFill>
                        <a:latin typeface="Cambria Math"/>
                      </a:rPr>
                      <m:t>𝐶𝑜𝑠𝑡</m:t>
                    </m:r>
                    <m:r>
                      <a:rPr lang="en-US" i="1" dirty="0">
                        <a:solidFill>
                          <a:schemeClr val="tx1"/>
                        </a:solidFill>
                        <a:latin typeface="Cambria Math"/>
                      </a:rPr>
                      <m:t> </m:t>
                    </m:r>
                  </m:oMath>
                </a14:m>
                <a:r>
                  <a:rPr lang="en-US" i="1" dirty="0">
                    <a:solidFill>
                      <a:schemeClr val="tx1"/>
                    </a:solidFill>
                  </a:rPr>
                  <a:t> = 5 &gt; </a:t>
                </a:r>
                <a14:m>
                  <m:oMath xmlns:m="http://schemas.openxmlformats.org/officeDocument/2006/math">
                    <m:r>
                      <a:rPr lang="en-US" i="1" dirty="0" smtClean="0">
                        <a:solidFill>
                          <a:schemeClr val="tx1"/>
                        </a:solidFill>
                        <a:latin typeface="Cambria Math"/>
                      </a:rPr>
                      <m:t>𝑀𝑖𝑛𝐶𝑜𝑠𝑡</m:t>
                    </m:r>
                  </m:oMath>
                </a14:m>
                <a:endParaRPr lang="en-US" i="1" dirty="0">
                  <a:solidFill>
                    <a:schemeClr val="tx1"/>
                  </a:solidFill>
                </a:endParaRPr>
              </a:p>
              <a:p>
                <a:endParaRPr lang="en-US" i="1" dirty="0">
                  <a:solidFill>
                    <a:schemeClr val="bg1"/>
                  </a:solidFill>
                </a:endParaRPr>
              </a:p>
              <a:p>
                <a:r>
                  <a:rPr lang="en-US" b="1" dirty="0">
                    <a:solidFill>
                      <a:srgbClr val="16DADA"/>
                    </a:solidFill>
                  </a:rPr>
                  <a:t>Add Axiom </a:t>
                </a:r>
                <a14:m>
                  <m:oMath xmlns:m="http://schemas.openxmlformats.org/officeDocument/2006/math">
                    <m:sSub>
                      <m:sSubPr>
                        <m:ctrlPr>
                          <a:rPr lang="en-US" b="1" i="1">
                            <a:solidFill>
                              <a:srgbClr val="16DADA"/>
                            </a:solidFill>
                            <a:latin typeface="Cambria Math" panose="02040503050406030204" pitchFamily="18" charset="0"/>
                          </a:rPr>
                        </m:ctrlPr>
                      </m:sSubPr>
                      <m:e>
                        <m:r>
                          <a:rPr lang="en-US" b="1" i="1">
                            <a:solidFill>
                              <a:srgbClr val="16DADA"/>
                            </a:solidFill>
                            <a:latin typeface="Cambria Math"/>
                          </a:rPr>
                          <m:t>¬</m:t>
                        </m:r>
                        <m:r>
                          <a:rPr lang="en-US" b="1" i="1">
                            <a:solidFill>
                              <a:srgbClr val="16DADA"/>
                            </a:solidFill>
                            <a:latin typeface="Cambria Math"/>
                          </a:rPr>
                          <m:t>𝑭</m:t>
                        </m:r>
                      </m:e>
                      <m:sub>
                        <m:r>
                          <a:rPr lang="en-US" b="1" i="1" smtClean="0">
                            <a:solidFill>
                              <a:srgbClr val="16DADA"/>
                            </a:solidFill>
                            <a:latin typeface="Cambria Math"/>
                          </a:rPr>
                          <m:t>𝟑</m:t>
                        </m:r>
                      </m:sub>
                    </m:sSub>
                  </m:oMath>
                </a14:m>
                <a:r>
                  <a:rPr lang="en-US" i="1" dirty="0">
                    <a:solidFill>
                      <a:srgbClr val="16DADA"/>
                    </a:solidFill>
                  </a:rPr>
                  <a:t> - backtrack </a:t>
                </a:r>
                <a:endParaRPr lang="en-US" i="1" dirty="0">
                  <a:solidFill>
                    <a:schemeClr val="tx1"/>
                  </a:solidFill>
                </a:endParaRPr>
              </a:p>
              <a:p>
                <a:endParaRPr lang="en-US" i="1" dirty="0">
                  <a:solidFill>
                    <a:schemeClr val="tx1"/>
                  </a:solidFill>
                </a:endParaRPr>
              </a:p>
              <a:p>
                <a:r>
                  <a:rPr lang="en-US" i="1" dirty="0">
                    <a:solidFill>
                      <a:schemeClr val="tx1"/>
                    </a:solidFill>
                  </a:rPr>
                  <a:t>…. </a:t>
                </a:r>
                <a:r>
                  <a:rPr lang="en-US" b="1" dirty="0">
                    <a:solidFill>
                      <a:schemeClr val="tx1"/>
                    </a:solidFill>
                  </a:rPr>
                  <a:t>Assert </a:t>
                </a:r>
                <a14:m>
                  <m:oMath xmlns:m="http://schemas.openxmlformats.org/officeDocument/2006/math">
                    <m:r>
                      <a:rPr lang="en-US" b="1" i="1">
                        <a:solidFill>
                          <a:schemeClr val="tx1"/>
                        </a:solidFill>
                        <a:latin typeface="Cambria Math"/>
                      </a:rPr>
                      <m:t>𝒂</m:t>
                    </m:r>
                    <m:r>
                      <a:rPr lang="en-US" b="1" i="1">
                        <a:solidFill>
                          <a:schemeClr val="tx1"/>
                        </a:solidFill>
                        <a:latin typeface="Cambria Math"/>
                      </a:rPr>
                      <m:t>∧¬</m:t>
                    </m:r>
                    <m:r>
                      <a:rPr lang="en-US" b="1" i="1">
                        <a:solidFill>
                          <a:schemeClr val="tx1"/>
                        </a:solidFill>
                        <a:latin typeface="Cambria Math"/>
                      </a:rPr>
                      <m:t>𝒃</m:t>
                    </m:r>
                    <m:r>
                      <a:rPr lang="en-US" b="1" i="1">
                        <a:solidFill>
                          <a:schemeClr val="tx1"/>
                        </a:solidFill>
                        <a:latin typeface="Cambria Math"/>
                      </a:rPr>
                      <m:t>∧</m:t>
                    </m:r>
                    <m:r>
                      <a:rPr lang="en-US" b="1" i="1">
                        <a:solidFill>
                          <a:schemeClr val="tx1"/>
                        </a:solidFill>
                        <a:latin typeface="Cambria Math"/>
                      </a:rPr>
                      <m:t>𝒙</m:t>
                    </m:r>
                    <m:r>
                      <a:rPr lang="en-US" b="1" i="1">
                        <a:solidFill>
                          <a:schemeClr val="tx1"/>
                        </a:solidFill>
                        <a:latin typeface="Cambria Math"/>
                      </a:rPr>
                      <m:t>&lt;</m:t>
                    </m:r>
                    <m:r>
                      <a:rPr lang="en-US" b="1" i="1">
                        <a:solidFill>
                          <a:schemeClr val="tx1"/>
                        </a:solidFill>
                        <a:latin typeface="Cambria Math"/>
                      </a:rPr>
                      <m:t>𝟐</m:t>
                    </m:r>
                    <m:r>
                      <a:rPr lang="en-US" b="1" i="1" smtClean="0">
                        <a:solidFill>
                          <a:schemeClr val="tx1"/>
                        </a:solidFill>
                        <a:latin typeface="Cambria Math"/>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a:rPr>
                          <m:t>𝑭</m:t>
                        </m:r>
                      </m:e>
                      <m:sub>
                        <m:r>
                          <a:rPr lang="en-US" b="1" i="1" smtClean="0">
                            <a:solidFill>
                              <a:schemeClr val="tx1"/>
                            </a:solidFill>
                            <a:latin typeface="Cambria Math"/>
                          </a:rPr>
                          <m:t>𝟏</m:t>
                        </m:r>
                      </m:sub>
                    </m:sSub>
                  </m:oMath>
                </a14:m>
                <a:r>
                  <a:rPr lang="en-US" dirty="0">
                    <a:solidFill>
                      <a:schemeClr val="bg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5051213" y="1981200"/>
                <a:ext cx="3901517" cy="4524315"/>
              </a:xfrm>
              <a:prstGeom prst="rect">
                <a:avLst/>
              </a:prstGeom>
              <a:blipFill rotWithShape="0">
                <a:blip r:embed="rId4"/>
                <a:stretch>
                  <a:fillRect l="-1406" t="-674" r="-3750" b="-1213"/>
                </a:stretch>
              </a:blipFill>
            </p:spPr>
            <p:txBody>
              <a:bodyPr/>
              <a:lstStyle/>
              <a:p>
                <a:r>
                  <a:rPr lang="en-US">
                    <a:noFill/>
                  </a:rPr>
                  <a:t> </a:t>
                </a:r>
              </a:p>
            </p:txBody>
          </p:sp>
        </mc:Fallback>
      </mc:AlternateContent>
      <p:sp>
        <p:nvSpPr>
          <p:cNvPr id="5" name="TextBox 4"/>
          <p:cNvSpPr txBox="1"/>
          <p:nvPr/>
        </p:nvSpPr>
        <p:spPr>
          <a:xfrm>
            <a:off x="533400" y="5464314"/>
            <a:ext cx="2674130" cy="707886"/>
          </a:xfrm>
          <a:prstGeom prst="rect">
            <a:avLst/>
          </a:prstGeom>
          <a:noFill/>
        </p:spPr>
        <p:txBody>
          <a:bodyPr wrap="none" rtlCol="0">
            <a:spAutoFit/>
          </a:bodyPr>
          <a:lstStyle/>
          <a:p>
            <a:r>
              <a:rPr lang="en-US" sz="2000" b="1" dirty="0">
                <a:solidFill>
                  <a:schemeClr val="bg1"/>
                </a:solidFill>
              </a:rPr>
              <a:t>What does it take to </a:t>
            </a:r>
            <a:br>
              <a:rPr lang="en-US" sz="2000" b="1" dirty="0">
                <a:solidFill>
                  <a:schemeClr val="bg1"/>
                </a:solidFill>
              </a:rPr>
            </a:br>
            <a:r>
              <a:rPr lang="en-US" sz="2000" b="1" dirty="0">
                <a:solidFill>
                  <a:schemeClr val="bg1"/>
                </a:solidFill>
              </a:rPr>
              <a:t>encode this in Z3?</a:t>
            </a:r>
          </a:p>
        </p:txBody>
      </p:sp>
      <p:sp>
        <p:nvSpPr>
          <p:cNvPr id="7" name="TextBox 6"/>
          <p:cNvSpPr txBox="1"/>
          <p:nvPr/>
        </p:nvSpPr>
        <p:spPr>
          <a:xfrm>
            <a:off x="5697672" y="6488668"/>
            <a:ext cx="3318088" cy="369332"/>
          </a:xfrm>
          <a:prstGeom prst="rect">
            <a:avLst/>
          </a:prstGeom>
          <a:noFill/>
        </p:spPr>
        <p:txBody>
          <a:bodyPr wrap="none" rtlCol="0">
            <a:spAutoFit/>
          </a:bodyPr>
          <a:lstStyle/>
          <a:p>
            <a:r>
              <a:rPr lang="en-US" dirty="0"/>
              <a:t>[Oliveras, </a:t>
            </a:r>
            <a:r>
              <a:rPr lang="en-US" dirty="0" err="1"/>
              <a:t>Nieuenhuis</a:t>
            </a:r>
            <a:r>
              <a:rPr lang="en-US" dirty="0"/>
              <a:t>, SAT 06]</a:t>
            </a:r>
            <a:endParaRPr lang="en-US" dirty="0">
              <a:solidFill>
                <a:schemeClr val="bg1"/>
              </a:solidFill>
            </a:endParaRPr>
          </a:p>
        </p:txBody>
      </p:sp>
    </p:spTree>
    <p:extLst>
      <p:ext uri="{BB962C8B-B14F-4D97-AF65-F5344CB8AC3E}">
        <p14:creationId xmlns:p14="http://schemas.microsoft.com/office/powerpoint/2010/main" val="148649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215516" y="4834553"/>
            <a:ext cx="8388932" cy="956647"/>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endParaRPr lang="en-US" sz="2800" dirty="0">
              <a:solidFill>
                <a:srgbClr val="FFFFFF"/>
              </a:solidFill>
              <a:effectLst>
                <a:outerShdw blurRad="38100" dist="38100" dir="2700000" algn="tl">
                  <a:srgbClr val="000000">
                    <a:alpha val="43137"/>
                  </a:srgbClr>
                </a:outerShdw>
              </a:effectLst>
            </a:endParaRPr>
          </a:p>
        </p:txBody>
      </p:sp>
      <p:sp>
        <p:nvSpPr>
          <p:cNvPr id="7" name="Rounded Rectangle 6"/>
          <p:cNvSpPr/>
          <p:nvPr/>
        </p:nvSpPr>
        <p:spPr bwMode="auto">
          <a:xfrm>
            <a:off x="215516" y="3462953"/>
            <a:ext cx="8388932" cy="133764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endParaRPr lang="en-US" sz="2800" dirty="0">
              <a:solidFill>
                <a:srgbClr val="FFFFFF"/>
              </a:solidFill>
              <a:effectLst>
                <a:outerShdw blurRad="38100" dist="38100" dir="2700000" algn="tl">
                  <a:srgbClr val="000000">
                    <a:alpha val="43137"/>
                  </a:srgbClr>
                </a:outerShdw>
              </a:effectLst>
            </a:endParaRPr>
          </a:p>
        </p:txBody>
      </p:sp>
      <p:sp>
        <p:nvSpPr>
          <p:cNvPr id="3" name="Rounded Rectangle 2"/>
          <p:cNvSpPr/>
          <p:nvPr/>
        </p:nvSpPr>
        <p:spPr bwMode="auto">
          <a:xfrm>
            <a:off x="215516" y="2024844"/>
            <a:ext cx="8388932" cy="140415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endParaRPr lang="en-US" sz="2800" dirty="0">
              <a:solidFill>
                <a:srgbClr val="FFFFFF"/>
              </a:solidFill>
              <a:effectLst>
                <a:outerShdw blurRad="38100" dist="38100" dir="2700000" algn="tl">
                  <a:srgbClr val="000000">
                    <a:alpha val="43137"/>
                  </a:srgbClr>
                </a:outerShdw>
              </a:effectLst>
            </a:endParaRPr>
          </a:p>
        </p:txBody>
      </p:sp>
      <p:sp>
        <p:nvSpPr>
          <p:cNvPr id="2" name="Title 1"/>
          <p:cNvSpPr>
            <a:spLocks noGrp="1"/>
          </p:cNvSpPr>
          <p:nvPr>
            <p:ph type="title" idx="4294967295"/>
          </p:nvPr>
        </p:nvSpPr>
        <p:spPr>
          <a:xfrm>
            <a:off x="0" y="325438"/>
            <a:ext cx="8382000" cy="665162"/>
          </a:xfrm>
        </p:spPr>
        <p:txBody>
          <a:bodyPr>
            <a:normAutofit fontScale="90000"/>
          </a:bodyPr>
          <a:lstStyle/>
          <a:p>
            <a:r>
              <a:rPr lang="en-US" sz="4800" dirty="0"/>
              <a:t>Core Engine in Z3: </a:t>
            </a:r>
            <a:br>
              <a:rPr lang="en-US" sz="4800" dirty="0"/>
            </a:br>
            <a:r>
              <a:rPr lang="en-US" sz="4800" dirty="0"/>
              <a:t>Modern DPLL/CDCL</a:t>
            </a:r>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609600" y="1484343"/>
              <a:ext cx="7924800" cy="5373657"/>
            </p:xfrm>
            <a:graphic>
              <a:graphicData uri="http://schemas.openxmlformats.org/drawingml/2006/table">
                <a:tbl>
                  <a:tblPr firstRow="1" bandRow="1">
                    <a:tableStyleId>{2D5ABB26-0587-4C30-8999-92F81FD0307C}</a:tableStyleId>
                  </a:tblPr>
                  <a:tblGrid>
                    <a:gridCol w="1475190">
                      <a:extLst>
                        <a:ext uri="{9D8B030D-6E8A-4147-A177-3AD203B41FA5}">
                          <a16:colId xmlns:a16="http://schemas.microsoft.com/office/drawing/2014/main" val="20000"/>
                        </a:ext>
                      </a:extLst>
                    </a:gridCol>
                    <a:gridCol w="378261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478664">
                    <a:tc>
                      <a:txBody>
                        <a:bodyPr/>
                        <a:lstStyle/>
                        <a:p>
                          <a:pPr algn="l"/>
                          <a:r>
                            <a:rPr lang="en-US" dirty="0">
                              <a:solidFill>
                                <a:schemeClr val="tx1"/>
                              </a:solidFill>
                            </a:rPr>
                            <a:t>Initialize</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𝜖</m:t>
                              </m:r>
                              <m:r>
                                <a:rPr lang="en-US" b="0" i="1" smtClean="0">
                                  <a:solidFill>
                                    <a:schemeClr val="tx1"/>
                                  </a:solidFill>
                                  <a:latin typeface="Cambria Math"/>
                                </a:rPr>
                                <m:t>| </m:t>
                              </m:r>
                              <m:r>
                                <a:rPr lang="en-US" b="0" i="1" smtClean="0">
                                  <a:solidFill>
                                    <a:schemeClr val="tx1"/>
                                  </a:solidFill>
                                  <a:latin typeface="Cambria Math"/>
                                </a:rPr>
                                <m:t>𝐹</m:t>
                              </m:r>
                            </m:oMath>
                          </a14:m>
                          <a:r>
                            <a:rPr lang="en-US" dirty="0">
                              <a:solidFill>
                                <a:schemeClr val="tx1"/>
                              </a:solidFill>
                            </a:rPr>
                            <a:t> </a:t>
                          </a:r>
                          <a:endParaRPr lang="en-US" dirty="0" err="1">
                            <a:solidFill>
                              <a:schemeClr val="tx1"/>
                            </a:solidFill>
                          </a:endParaRPr>
                        </a:p>
                      </a:txBody>
                      <a:tcPr/>
                    </a:tc>
                    <a:tc>
                      <a:txBody>
                        <a:bodyPr/>
                        <a:lstStyle/>
                        <a:p>
                          <a14:m>
                            <m:oMath xmlns:m="http://schemas.openxmlformats.org/officeDocument/2006/math">
                              <m:r>
                                <a:rPr lang="en-US" b="0" i="1" smtClean="0">
                                  <a:solidFill>
                                    <a:schemeClr val="tx1"/>
                                  </a:solidFill>
                                  <a:latin typeface="Cambria Math"/>
                                </a:rPr>
                                <m:t>𝐹</m:t>
                              </m:r>
                              <m:r>
                                <a:rPr lang="en-US" b="0" i="1" smtClean="0">
                                  <a:solidFill>
                                    <a:schemeClr val="tx1"/>
                                  </a:solidFill>
                                  <a:latin typeface="Cambria Math"/>
                                </a:rPr>
                                <m:t> </m:t>
                              </m:r>
                              <m:r>
                                <a:rPr lang="en-US" b="0" i="1" smtClean="0">
                                  <a:solidFill>
                                    <a:schemeClr val="tx1"/>
                                  </a:solidFill>
                                  <a:latin typeface="Cambria Math"/>
                                </a:rPr>
                                <m:t>𝑖𝑠</m:t>
                              </m:r>
                              <m:r>
                                <a:rPr lang="en-US" b="0" i="1" smtClean="0">
                                  <a:solidFill>
                                    <a:schemeClr val="tx1"/>
                                  </a:solidFill>
                                  <a:latin typeface="Cambria Math"/>
                                </a:rPr>
                                <m:t> </m:t>
                              </m:r>
                              <m:r>
                                <a:rPr lang="en-US" b="0" i="1" smtClean="0">
                                  <a:solidFill>
                                    <a:schemeClr val="tx1"/>
                                  </a:solidFill>
                                  <a:latin typeface="Cambria Math"/>
                                </a:rPr>
                                <m:t>𝑎</m:t>
                              </m:r>
                              <m:r>
                                <a:rPr lang="en-US" b="0" i="1" smtClean="0">
                                  <a:solidFill>
                                    <a:schemeClr val="tx1"/>
                                  </a:solidFill>
                                  <a:latin typeface="Cambria Math"/>
                                </a:rPr>
                                <m:t> </m:t>
                              </m:r>
                              <m:r>
                                <a:rPr lang="en-US" b="0" i="1" smtClean="0">
                                  <a:solidFill>
                                    <a:schemeClr val="tx1"/>
                                  </a:solidFill>
                                  <a:latin typeface="Cambria Math"/>
                                </a:rPr>
                                <m:t>𝑠𝑒𝑡</m:t>
                              </m:r>
                              <m:r>
                                <a:rPr lang="en-US" b="0" i="1" smtClean="0">
                                  <a:solidFill>
                                    <a:schemeClr val="tx1"/>
                                  </a:solidFill>
                                  <a:latin typeface="Cambria Math"/>
                                </a:rPr>
                                <m:t> </m:t>
                              </m:r>
                              <m:r>
                                <a:rPr lang="en-US" b="0" i="1" smtClean="0">
                                  <a:solidFill>
                                    <a:schemeClr val="tx1"/>
                                  </a:solidFill>
                                  <a:latin typeface="Cambria Math"/>
                                </a:rPr>
                                <m:t>𝑜𝑓</m:t>
                              </m:r>
                              <m:r>
                                <a:rPr lang="en-US" b="0" i="1" smtClean="0">
                                  <a:solidFill>
                                    <a:schemeClr val="tx1"/>
                                  </a:solidFill>
                                  <a:latin typeface="Cambria Math"/>
                                </a:rPr>
                                <m:t> </m:t>
                              </m:r>
                              <m:r>
                                <a:rPr lang="en-US" b="0" i="1" smtClean="0">
                                  <a:solidFill>
                                    <a:schemeClr val="tx1"/>
                                  </a:solidFill>
                                  <a:latin typeface="Cambria Math"/>
                                </a:rPr>
                                <m:t>𝑐𝑙𝑎𝑢𝑠𝑒𝑠</m:t>
                              </m:r>
                            </m:oMath>
                          </a14:m>
                          <a:r>
                            <a:rPr lang="en-US" dirty="0">
                              <a:solidFill>
                                <a:schemeClr val="tx1"/>
                              </a:solidFill>
                            </a:rPr>
                            <a:t> </a:t>
                          </a:r>
                        </a:p>
                      </a:txBody>
                      <a:tcPr/>
                    </a:tc>
                    <a:extLst>
                      <a:ext uri="{0D108BD9-81ED-4DB2-BD59-A6C34878D82A}">
                        <a16:rowId xmlns:a16="http://schemas.microsoft.com/office/drawing/2014/main" val="10000"/>
                      </a:ext>
                    </a:extLst>
                  </a:tr>
                  <a:tr h="478664">
                    <a:tc>
                      <a:txBody>
                        <a:bodyPr/>
                        <a:lstStyle/>
                        <a:p>
                          <a:pPr algn="l"/>
                          <a:r>
                            <a:rPr lang="en-US" dirty="0">
                              <a:solidFill>
                                <a:schemeClr val="tx1"/>
                              </a:solidFill>
                            </a:rPr>
                            <a:t>Decide</a:t>
                          </a:r>
                        </a:p>
                      </a:txBody>
                      <a:tcPr/>
                    </a:tc>
                    <a:tc>
                      <a:txBody>
                        <a:bodyPr/>
                        <a:lstStyle/>
                        <a:p>
                          <a:pPr algn="l"/>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i="1" smtClean="0">
                                      <a:solidFill>
                                        <a:schemeClr val="tx1"/>
                                      </a:solidFill>
                                      <a:latin typeface="Cambria Math"/>
                                    </a:rPr>
                                    <m:t>𝐹</m:t>
                                  </m:r>
                                  <m:r>
                                    <a:rPr lang="en-US" i="1" smtClean="0">
                                      <a:solidFill>
                                        <a:schemeClr val="tx1"/>
                                      </a:solidFill>
                                      <a:latin typeface="Cambria Math"/>
                                    </a:rPr>
                                    <m:t> ⟹</m:t>
                                  </m:r>
                                  <m:r>
                                    <a:rPr lang="en-US" b="0" i="1" smtClean="0">
                                      <a:solidFill>
                                        <a:schemeClr val="tx1"/>
                                      </a:solidFill>
                                      <a:latin typeface="Cambria Math"/>
                                    </a:rPr>
                                    <m:t>𝑀</m:t>
                                  </m:r>
                                  <m:r>
                                    <a:rPr lang="en-US" b="0" i="1" smtClean="0">
                                      <a:solidFill>
                                        <a:schemeClr val="tx1"/>
                                      </a:solidFill>
                                      <a:latin typeface="Cambria Math"/>
                                    </a:rPr>
                                    <m:t>, ℓ   </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oMath>
                          </a14:m>
                          <a:r>
                            <a:rPr lang="en-US" dirty="0">
                              <a:solidFill>
                                <a:schemeClr val="tx1"/>
                              </a:solidFill>
                            </a:rPr>
                            <a:t> </a:t>
                          </a:r>
                        </a:p>
                      </a:txBody>
                      <a:tcPr/>
                    </a:tc>
                    <a:tc>
                      <a:txBody>
                        <a:bodyPr/>
                        <a:lstStyle/>
                        <a:p>
                          <a14:m>
                            <m:oMath xmlns:m="http://schemas.openxmlformats.org/officeDocument/2006/math">
                              <m:r>
                                <a:rPr lang="en-US" b="0" i="1" smtClean="0">
                                  <a:solidFill>
                                    <a:schemeClr val="tx1"/>
                                  </a:solidFill>
                                  <a:latin typeface="Cambria Math"/>
                                </a:rPr>
                                <m:t>ℓ </m:t>
                              </m:r>
                              <m:r>
                                <a:rPr lang="en-US" b="0" i="1" smtClean="0">
                                  <a:solidFill>
                                    <a:schemeClr val="tx1"/>
                                  </a:solidFill>
                                  <a:latin typeface="Cambria Math"/>
                                </a:rPr>
                                <m:t>𝑖𝑠</m:t>
                              </m:r>
                              <m:r>
                                <a:rPr lang="en-US" b="0" i="1" smtClean="0">
                                  <a:solidFill>
                                    <a:schemeClr val="tx1"/>
                                  </a:solidFill>
                                  <a:latin typeface="Cambria Math"/>
                                </a:rPr>
                                <m:t> </m:t>
                              </m:r>
                              <m:r>
                                <a:rPr lang="en-US" b="0" i="1" smtClean="0">
                                  <a:solidFill>
                                    <a:schemeClr val="tx1"/>
                                  </a:solidFill>
                                  <a:latin typeface="Cambria Math"/>
                                </a:rPr>
                                <m:t>𝑢𝑛𝑎𝑠𝑠𝑖𝑔𝑛𝑒𝑑</m:t>
                              </m:r>
                              <m:r>
                                <a:rPr lang="en-US" b="0" i="1" smtClean="0">
                                  <a:solidFill>
                                    <a:schemeClr val="tx1"/>
                                  </a:solidFill>
                                  <a:latin typeface="Cambria Math"/>
                                </a:rPr>
                                <m:t> </m:t>
                              </m:r>
                            </m:oMath>
                          </a14:m>
                          <a:r>
                            <a:rPr lang="en-US" dirty="0">
                              <a:solidFill>
                                <a:schemeClr val="tx1"/>
                              </a:solidFill>
                            </a:rPr>
                            <a:t> </a:t>
                          </a:r>
                        </a:p>
                      </a:txBody>
                      <a:tcPr/>
                    </a:tc>
                    <a:extLst>
                      <a:ext uri="{0D108BD9-81ED-4DB2-BD59-A6C34878D82A}">
                        <a16:rowId xmlns:a16="http://schemas.microsoft.com/office/drawing/2014/main" val="10001"/>
                      </a:ext>
                    </a:extLst>
                  </a:tr>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solidFill>
                                <a:schemeClr val="tx1"/>
                              </a:solidFill>
                            </a:rPr>
                            <a:t>Propagate</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r>
                                    <a:rPr lang="en-US" b="0" i="1" smtClean="0">
                                      <a:solidFill>
                                        <a:schemeClr val="tx1"/>
                                      </a:solidFill>
                                      <a:latin typeface="Cambria Math"/>
                                    </a:rPr>
                                    <m:t>𝐶</m:t>
                                  </m:r>
                                  <m:r>
                                    <a:rPr lang="en-US" b="0" i="1" smtClean="0">
                                      <a:solidFill>
                                        <a:schemeClr val="tx1"/>
                                      </a:solidFill>
                                      <a:latin typeface="Cambria Math"/>
                                    </a:rPr>
                                    <m:t>∨ℓ ⟹</m:t>
                                  </m:r>
                                  <m:r>
                                    <a:rPr lang="en-US" b="0" i="1" smtClean="0">
                                      <a:solidFill>
                                        <a:schemeClr val="tx1"/>
                                      </a:solidFill>
                                      <a:latin typeface="Cambria Math"/>
                                    </a:rPr>
                                    <m:t>𝑀</m:t>
                                  </m:r>
                                  <m:r>
                                    <a:rPr lang="en-US" b="0" i="1" smtClean="0">
                                      <a:solidFill>
                                        <a:schemeClr val="tx1"/>
                                      </a:solidFill>
                                      <a:latin typeface="Cambria Math"/>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a:rPr>
                                        <m:t>ℓ</m:t>
                                      </m:r>
                                    </m:e>
                                    <m:sup>
                                      <m:r>
                                        <a:rPr lang="en-US" b="0" i="1" smtClean="0">
                                          <a:solidFill>
                                            <a:schemeClr val="tx1"/>
                                          </a:solidFill>
                                          <a:latin typeface="Cambria Math"/>
                                        </a:rPr>
                                        <m:t>𝐶</m:t>
                                      </m:r>
                                      <m:r>
                                        <a:rPr lang="en-US" b="0" i="1" smtClean="0">
                                          <a:solidFill>
                                            <a:schemeClr val="tx1"/>
                                          </a:solidFill>
                                          <a:latin typeface="Cambria Math"/>
                                        </a:rPr>
                                        <m:t>∨ℓ</m:t>
                                      </m:r>
                                    </m:sup>
                                  </m:sSup>
                                  <m:r>
                                    <a:rPr lang="en-US" b="0" i="1" smtClean="0">
                                      <a:solidFill>
                                        <a:schemeClr val="tx1"/>
                                      </a:solidFill>
                                      <a:latin typeface="Cambria Math"/>
                                    </a:rPr>
                                    <m:t>   </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m:t>
                              </m:r>
                              <m:r>
                                <a:rPr lang="en-US" b="0" i="1" smtClean="0">
                                  <a:solidFill>
                                    <a:schemeClr val="tx1"/>
                                  </a:solidFill>
                                  <a:latin typeface="Cambria Math"/>
                                </a:rPr>
                                <m:t>𝐶</m:t>
                              </m:r>
                              <m:r>
                                <a:rPr lang="en-US" b="0" i="1" smtClean="0">
                                  <a:solidFill>
                                    <a:schemeClr val="tx1"/>
                                  </a:solidFill>
                                  <a:latin typeface="Cambria Math"/>
                                </a:rPr>
                                <m:t>∨ℓ</m:t>
                              </m:r>
                            </m:oMath>
                          </a14:m>
                          <a:r>
                            <a:rPr lang="en-US" dirty="0">
                              <a:solidFill>
                                <a:schemeClr val="tx1"/>
                              </a:solidFill>
                            </a:rPr>
                            <a:t> </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𝐶</m:t>
                              </m:r>
                              <m:r>
                                <a:rPr lang="en-US" b="0" i="1" smtClean="0">
                                  <a:solidFill>
                                    <a:schemeClr val="tx1"/>
                                  </a:solidFill>
                                  <a:latin typeface="Cambria Math"/>
                                </a:rPr>
                                <m:t> </m:t>
                              </m:r>
                              <m:r>
                                <a:rPr lang="en-US" b="0" i="1" smtClean="0">
                                  <a:solidFill>
                                    <a:schemeClr val="tx1"/>
                                  </a:solidFill>
                                  <a:latin typeface="Cambria Math"/>
                                </a:rPr>
                                <m:t>𝑖𝑠</m:t>
                              </m:r>
                              <m:r>
                                <a:rPr lang="en-US" b="0" i="1" smtClean="0">
                                  <a:solidFill>
                                    <a:schemeClr val="tx1"/>
                                  </a:solidFill>
                                  <a:latin typeface="Cambria Math"/>
                                </a:rPr>
                                <m:t> </m:t>
                              </m:r>
                              <m:r>
                                <a:rPr lang="en-US" b="0" i="1" smtClean="0">
                                  <a:solidFill>
                                    <a:schemeClr val="tx1"/>
                                  </a:solidFill>
                                  <a:latin typeface="Cambria Math"/>
                                </a:rPr>
                                <m:t>𝑓𝑎𝑙𝑠𝑒</m:t>
                              </m:r>
                              <m:r>
                                <a:rPr lang="en-US" b="0" i="1" smtClean="0">
                                  <a:solidFill>
                                    <a:schemeClr val="tx1"/>
                                  </a:solidFill>
                                  <a:latin typeface="Cambria Math"/>
                                </a:rPr>
                                <m:t> </m:t>
                              </m:r>
                              <m:r>
                                <a:rPr lang="en-US" b="0" i="1" smtClean="0">
                                  <a:solidFill>
                                    <a:schemeClr val="tx1"/>
                                  </a:solidFill>
                                  <a:latin typeface="Cambria Math"/>
                                </a:rPr>
                                <m:t>𝑢𝑛𝑑𝑒𝑟</m:t>
                              </m:r>
                              <m:r>
                                <a:rPr lang="en-US" b="0" i="1" smtClean="0">
                                  <a:solidFill>
                                    <a:schemeClr val="tx1"/>
                                  </a:solidFill>
                                  <a:latin typeface="Cambria Math"/>
                                </a:rPr>
                                <m:t> </m:t>
                              </m:r>
                              <m:r>
                                <a:rPr lang="en-US" b="0" i="1" smtClean="0">
                                  <a:solidFill>
                                    <a:schemeClr val="tx1"/>
                                  </a:solidFill>
                                  <a:latin typeface="Cambria Math"/>
                                </a:rPr>
                                <m:t>𝑀</m:t>
                              </m:r>
                            </m:oMath>
                          </a14:m>
                          <a:r>
                            <a:rPr lang="en-US" dirty="0">
                              <a:solidFill>
                                <a:schemeClr val="tx1"/>
                              </a:solidFill>
                            </a:rPr>
                            <a:t> </a:t>
                          </a:r>
                        </a:p>
                      </a:txBody>
                      <a:tcPr/>
                    </a:tc>
                    <a:extLst>
                      <a:ext uri="{0D108BD9-81ED-4DB2-BD59-A6C34878D82A}">
                        <a16:rowId xmlns:a16="http://schemas.microsoft.com/office/drawing/2014/main" val="10002"/>
                      </a:ext>
                    </a:extLst>
                  </a:tr>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solidFill>
                                <a:schemeClr val="tx1"/>
                              </a:solidFill>
                            </a:rPr>
                            <a:t>Sat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r>
                                <a:rPr lang="en-US" i="1" smtClean="0">
                                  <a:solidFill>
                                    <a:schemeClr val="tx1"/>
                                  </a:solidFill>
                                  <a:latin typeface="Cambria Math"/>
                                </a:rPr>
                                <m:t>𝐹</m:t>
                              </m:r>
                              <m:r>
                                <a:rPr lang="en-US" i="1" smtClean="0">
                                  <a:solidFill>
                                    <a:schemeClr val="tx1"/>
                                  </a:solidFill>
                                  <a:latin typeface="Cambria Math"/>
                                </a:rPr>
                                <m:t> ⟹</m:t>
                              </m:r>
                              <m:r>
                                <a:rPr lang="en-US" b="0" i="1" smtClean="0">
                                  <a:solidFill>
                                    <a:schemeClr val="tx1"/>
                                  </a:solidFill>
                                  <a:latin typeface="Cambria Math"/>
                                </a:rPr>
                                <m:t>𝑀</m:t>
                              </m:r>
                            </m:oMath>
                          </a14:m>
                          <a:r>
                            <a:rPr lang="en-US" dirty="0">
                              <a:solidFill>
                                <a:schemeClr val="tx1"/>
                              </a:solidFill>
                            </a:rPr>
                            <a:t> </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𝐹</m:t>
                              </m:r>
                              <m:r>
                                <a:rPr lang="en-US" b="0" i="1" smtClean="0">
                                  <a:solidFill>
                                    <a:schemeClr val="tx1"/>
                                  </a:solidFill>
                                  <a:latin typeface="Cambria Math"/>
                                </a:rPr>
                                <m:t> </m:t>
                              </m:r>
                              <m:r>
                                <a:rPr lang="en-US" b="0" i="1" smtClean="0">
                                  <a:solidFill>
                                    <a:schemeClr val="tx1"/>
                                  </a:solidFill>
                                  <a:latin typeface="Cambria Math"/>
                                </a:rPr>
                                <m:t>𝑡𝑟𝑢𝑒</m:t>
                              </m:r>
                              <m:r>
                                <a:rPr lang="en-US" b="0" i="1" smtClean="0">
                                  <a:solidFill>
                                    <a:schemeClr val="tx1"/>
                                  </a:solidFill>
                                  <a:latin typeface="Cambria Math"/>
                                </a:rPr>
                                <m:t> </m:t>
                              </m:r>
                              <m:r>
                                <a:rPr lang="en-US" b="0" i="1" smtClean="0">
                                  <a:solidFill>
                                    <a:schemeClr val="tx1"/>
                                  </a:solidFill>
                                  <a:latin typeface="Cambria Math"/>
                                </a:rPr>
                                <m:t>𝑢𝑛𝑑𝑒𝑟</m:t>
                              </m:r>
                              <m:r>
                                <a:rPr lang="en-US" b="0" i="1" smtClean="0">
                                  <a:solidFill>
                                    <a:schemeClr val="tx1"/>
                                  </a:solidFill>
                                  <a:latin typeface="Cambria Math"/>
                                </a:rPr>
                                <m:t> </m:t>
                              </m:r>
                              <m:r>
                                <a:rPr lang="en-US" b="0" i="1" smtClean="0">
                                  <a:solidFill>
                                    <a:schemeClr val="tx1"/>
                                  </a:solidFill>
                                  <a:latin typeface="Cambria Math"/>
                                </a:rPr>
                                <m:t>𝑀</m:t>
                              </m:r>
                              <m:r>
                                <a:rPr lang="en-US" b="0" i="1" smtClean="0">
                                  <a:solidFill>
                                    <a:schemeClr val="tx1"/>
                                  </a:solidFill>
                                  <a:latin typeface="Cambria Math"/>
                                </a:rPr>
                                <m:t>  </m:t>
                              </m:r>
                            </m:oMath>
                          </a14:m>
                          <a:r>
                            <a:rPr lang="en-US" b="0" i="1" dirty="0">
                              <a:solidFill>
                                <a:schemeClr val="tx1"/>
                              </a:solidFill>
                              <a:latin typeface="Cambria Math"/>
                            </a:rPr>
                            <a:t> </a:t>
                          </a:r>
                          <a:endParaRPr lang="en-US" dirty="0" err="1">
                            <a:solidFill>
                              <a:schemeClr val="tx1"/>
                            </a:solidFill>
                          </a:endParaRPr>
                        </a:p>
                      </a:txBody>
                      <a:tcPr/>
                    </a:tc>
                    <a:extLst>
                      <a:ext uri="{0D108BD9-81ED-4DB2-BD59-A6C34878D82A}">
                        <a16:rowId xmlns:a16="http://schemas.microsoft.com/office/drawing/2014/main" val="10003"/>
                      </a:ext>
                    </a:extLst>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solidFill>
                                <a:schemeClr val="tx1"/>
                              </a:solidFill>
                            </a:rPr>
                            <a:t>Conflict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r>
                                    <a:rPr lang="en-US" b="0" i="1" smtClean="0">
                                      <a:solidFill>
                                        <a:schemeClr val="tx1"/>
                                      </a:solidFill>
                                      <a:latin typeface="Cambria Math"/>
                                    </a:rPr>
                                    <m:t>𝐶</m:t>
                                  </m:r>
                                  <m:r>
                                    <a:rPr lang="en-US" b="0" i="1" smtClean="0">
                                      <a:solidFill>
                                        <a:schemeClr val="tx1"/>
                                      </a:solidFill>
                                      <a:latin typeface="Cambria Math"/>
                                    </a:rPr>
                                    <m:t> ⟹</m:t>
                                  </m:r>
                                  <m:r>
                                    <a:rPr lang="en-US" b="0" i="1" smtClean="0">
                                      <a:solidFill>
                                        <a:schemeClr val="tx1"/>
                                      </a:solidFill>
                                      <a:latin typeface="Cambria Math"/>
                                    </a:rPr>
                                    <m:t>𝑀</m:t>
                                  </m:r>
                                  <m:r>
                                    <a:rPr lang="en-US" b="0" i="1" smtClean="0">
                                      <a:solidFill>
                                        <a:schemeClr val="tx1"/>
                                      </a:solidFill>
                                      <a:latin typeface="Cambria Math"/>
                                    </a:rPr>
                                    <m:t>  </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m:t>
                              </m:r>
                              <m:r>
                                <a:rPr lang="en-US" b="0" i="1" smtClean="0">
                                  <a:solidFill>
                                    <a:schemeClr val="tx1"/>
                                  </a:solidFill>
                                  <a:latin typeface="Cambria Math"/>
                                </a:rPr>
                                <m:t>𝐶</m:t>
                              </m:r>
                              <m:r>
                                <a:rPr lang="en-US" b="0" i="1" smtClean="0">
                                  <a:solidFill>
                                    <a:schemeClr val="tx1"/>
                                  </a:solidFill>
                                  <a:latin typeface="Cambria Math"/>
                                </a:rPr>
                                <m:t> | </m:t>
                              </m:r>
                              <m:r>
                                <a:rPr lang="en-US" b="0" i="1" smtClean="0">
                                  <a:solidFill>
                                    <a:schemeClr val="tx1"/>
                                  </a:solidFill>
                                  <a:latin typeface="Cambria Math"/>
                                </a:rPr>
                                <m:t>𝐶</m:t>
                              </m:r>
                              <m:r>
                                <a:rPr lang="en-US" b="0" i="1" smtClean="0">
                                  <a:solidFill>
                                    <a:schemeClr val="tx1"/>
                                  </a:solidFill>
                                  <a:latin typeface="Cambria Math"/>
                                </a:rPr>
                                <m:t> </m:t>
                              </m:r>
                              <m:r>
                                <a:rPr lang="en-US" b="0" i="0" smtClean="0">
                                  <a:solidFill>
                                    <a:schemeClr val="tx1"/>
                                  </a:solidFill>
                                  <a:latin typeface="Cambria Math"/>
                                </a:rPr>
                                <m:t> </m:t>
                              </m:r>
                            </m:oMath>
                          </a14:m>
                          <a:r>
                            <a:rPr lang="en-US" dirty="0">
                              <a:solidFill>
                                <a:schemeClr val="tx1"/>
                              </a:solidFill>
                            </a:rPr>
                            <a:t> </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𝐶</m:t>
                              </m:r>
                              <m:r>
                                <a:rPr lang="en-US" b="0" i="1" smtClean="0">
                                  <a:solidFill>
                                    <a:schemeClr val="tx1"/>
                                  </a:solidFill>
                                  <a:latin typeface="Cambria Math"/>
                                </a:rPr>
                                <m:t> </m:t>
                              </m:r>
                              <m:r>
                                <a:rPr lang="en-US" b="0" i="1" smtClean="0">
                                  <a:solidFill>
                                    <a:schemeClr val="tx1"/>
                                  </a:solidFill>
                                  <a:latin typeface="Cambria Math"/>
                                </a:rPr>
                                <m:t>𝑖𝑠</m:t>
                              </m:r>
                              <m:r>
                                <a:rPr lang="en-US" b="0" i="1" smtClean="0">
                                  <a:solidFill>
                                    <a:schemeClr val="tx1"/>
                                  </a:solidFill>
                                  <a:latin typeface="Cambria Math"/>
                                </a:rPr>
                                <m:t> </m:t>
                              </m:r>
                              <m:r>
                                <a:rPr lang="en-US" b="0" i="1" smtClean="0">
                                  <a:solidFill>
                                    <a:schemeClr val="tx1"/>
                                  </a:solidFill>
                                  <a:latin typeface="Cambria Math"/>
                                </a:rPr>
                                <m:t>𝑓𝑎𝑙𝑠𝑒</m:t>
                              </m:r>
                              <m:r>
                                <a:rPr lang="en-US" b="0" i="1" smtClean="0">
                                  <a:solidFill>
                                    <a:schemeClr val="tx1"/>
                                  </a:solidFill>
                                  <a:latin typeface="Cambria Math"/>
                                </a:rPr>
                                <m:t> </m:t>
                              </m:r>
                              <m:r>
                                <a:rPr lang="en-US" b="0" i="1" smtClean="0">
                                  <a:solidFill>
                                    <a:schemeClr val="tx1"/>
                                  </a:solidFill>
                                  <a:latin typeface="Cambria Math"/>
                                </a:rPr>
                                <m:t>𝑢𝑛𝑑𝑒𝑟</m:t>
                              </m:r>
                              <m:r>
                                <a:rPr lang="en-US" b="0" i="1" smtClean="0">
                                  <a:solidFill>
                                    <a:schemeClr val="tx1"/>
                                  </a:solidFill>
                                  <a:latin typeface="Cambria Math"/>
                                </a:rPr>
                                <m:t> </m:t>
                              </m:r>
                              <m:r>
                                <a:rPr lang="en-US" b="0" i="1" smtClean="0">
                                  <a:solidFill>
                                    <a:schemeClr val="tx1"/>
                                  </a:solidFill>
                                  <a:latin typeface="Cambria Math"/>
                                </a:rPr>
                                <m:t>𝑀</m:t>
                              </m:r>
                            </m:oMath>
                          </a14:m>
                          <a:r>
                            <a:rPr lang="en-US" dirty="0">
                              <a:solidFill>
                                <a:schemeClr val="tx1"/>
                              </a:solidFill>
                            </a:rPr>
                            <a:t> </a:t>
                          </a:r>
                          <a:endParaRPr lang="en-US" dirty="0" err="1">
                            <a:solidFill>
                              <a:schemeClr val="tx1"/>
                            </a:solidFill>
                          </a:endParaRPr>
                        </a:p>
                      </a:txBody>
                      <a:tcPr/>
                    </a:tc>
                    <a:extLst>
                      <a:ext uri="{0D108BD9-81ED-4DB2-BD59-A6C34878D82A}">
                        <a16:rowId xmlns:a16="http://schemas.microsoft.com/office/drawing/2014/main" val="10004"/>
                      </a:ext>
                    </a:extLst>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solidFill>
                                <a:schemeClr val="tx1"/>
                              </a:solidFill>
                            </a:rPr>
                            <a:t>Learn</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 </m:t>
                                  </m:r>
                                  <m:r>
                                    <a:rPr lang="en-US" b="0" i="1" smtClean="0">
                                      <a:solidFill>
                                        <a:schemeClr val="tx1"/>
                                      </a:solidFill>
                                      <a:latin typeface="Cambria Math"/>
                                    </a:rPr>
                                    <m:t>𝐶</m:t>
                                  </m:r>
                                  <m:r>
                                    <a:rPr lang="en-US" b="0" i="1" smtClean="0">
                                      <a:solidFill>
                                        <a:schemeClr val="tx1"/>
                                      </a:solidFill>
                                      <a:latin typeface="Cambria Math"/>
                                    </a:rPr>
                                    <m:t>⟹</m:t>
                                  </m:r>
                                  <m:r>
                                    <a:rPr lang="en-US" b="0" i="1" smtClean="0">
                                      <a:solidFill>
                                        <a:schemeClr val="tx1"/>
                                      </a:solidFill>
                                      <a:latin typeface="Cambria Math"/>
                                    </a:rPr>
                                    <m:t>𝑀</m:t>
                                  </m:r>
                                  <m:r>
                                    <a:rPr lang="en-US" b="0" i="1" smtClean="0">
                                      <a:solidFill>
                                        <a:schemeClr val="tx1"/>
                                      </a:solidFill>
                                      <a:latin typeface="Cambria Math"/>
                                    </a:rPr>
                                    <m:t> </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r>
                                <a:rPr lang="en-US" b="0" i="1" smtClean="0">
                                  <a:solidFill>
                                    <a:schemeClr val="tx1"/>
                                  </a:solidFill>
                                  <a:latin typeface="Cambria Math"/>
                                </a:rPr>
                                <m:t>𝐶</m:t>
                              </m:r>
                              <m:r>
                                <a:rPr lang="en-US" b="0" i="1" smtClean="0">
                                  <a:solidFill>
                                    <a:schemeClr val="tx1"/>
                                  </a:solidFill>
                                  <a:latin typeface="Cambria Math"/>
                                </a:rPr>
                                <m:t> | </m:t>
                              </m:r>
                              <m:r>
                                <a:rPr lang="en-US" b="0" i="1" smtClean="0">
                                  <a:solidFill>
                                    <a:schemeClr val="tx1"/>
                                  </a:solidFill>
                                  <a:latin typeface="Cambria Math"/>
                                </a:rPr>
                                <m:t>𝐶</m:t>
                              </m:r>
                              <m:r>
                                <a:rPr lang="en-US" b="0" i="1" smtClean="0">
                                  <a:solidFill>
                                    <a:schemeClr val="tx1"/>
                                  </a:solidFill>
                                  <a:latin typeface="Cambria Math"/>
                                </a:rPr>
                                <m:t> </m:t>
                              </m:r>
                              <m:r>
                                <a:rPr lang="en-US" b="0" i="0" smtClean="0">
                                  <a:solidFill>
                                    <a:schemeClr val="tx1"/>
                                  </a:solidFill>
                                  <a:latin typeface="Cambria Math"/>
                                </a:rPr>
                                <m:t> </m:t>
                              </m:r>
                            </m:oMath>
                          </a14:m>
                          <a:r>
                            <a:rPr lang="en-US" dirty="0">
                              <a:solidFill>
                                <a:schemeClr val="tx1"/>
                              </a:solidFill>
                            </a:rPr>
                            <a:t> </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dirty="0" err="1">
                            <a:solidFill>
                              <a:schemeClr val="tx1"/>
                            </a:solidFill>
                          </a:endParaRPr>
                        </a:p>
                      </a:txBody>
                      <a:tcPr/>
                    </a:tc>
                    <a:extLst>
                      <a:ext uri="{0D108BD9-81ED-4DB2-BD59-A6C34878D82A}">
                        <a16:rowId xmlns:a16="http://schemas.microsoft.com/office/drawing/2014/main" val="10005"/>
                      </a:ext>
                    </a:extLst>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err="1">
                              <a:solidFill>
                                <a:schemeClr val="tx1"/>
                              </a:solidFill>
                            </a:rPr>
                            <a:t>Unsat</a:t>
                          </a:r>
                          <a:endParaRPr lang="en-US" dirty="0">
                            <a:solidFill>
                              <a:schemeClr val="tx1"/>
                            </a:solidFill>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e>
                              </m:d>
                              <m:r>
                                <a:rPr lang="en-US" b="0" i="1" smtClean="0">
                                  <a:solidFill>
                                    <a:schemeClr val="tx1"/>
                                  </a:solidFill>
                                  <a:latin typeface="Cambria Math"/>
                                </a:rPr>
                                <m:t>∅ ⟹</m:t>
                              </m:r>
                              <m:r>
                                <a:rPr lang="en-US" b="0" i="1" smtClean="0">
                                  <a:solidFill>
                                    <a:schemeClr val="tx1"/>
                                  </a:solidFill>
                                  <a:latin typeface="Cambria Math"/>
                                </a:rPr>
                                <m:t>𝑈𝑛𝑠𝑎𝑡</m:t>
                              </m:r>
                            </m:oMath>
                          </a14:m>
                          <a:r>
                            <a:rPr lang="en-US" dirty="0">
                              <a:solidFill>
                                <a:schemeClr val="tx1"/>
                              </a:solidFill>
                            </a:rPr>
                            <a:t> </a:t>
                          </a:r>
                        </a:p>
                      </a:txBody>
                      <a:tcPr/>
                    </a:tc>
                    <a:tc>
                      <a:txBody>
                        <a:bodyPr/>
                        <a:lstStyle/>
                        <a:p>
                          <a:endParaRPr lang="en-US" dirty="0">
                            <a:solidFill>
                              <a:schemeClr val="tx1"/>
                            </a:solidFill>
                          </a:endParaRPr>
                        </a:p>
                      </a:txBody>
                      <a:tcPr/>
                    </a:tc>
                    <a:extLst>
                      <a:ext uri="{0D108BD9-81ED-4DB2-BD59-A6C34878D82A}">
                        <a16:rowId xmlns:a16="http://schemas.microsoft.com/office/drawing/2014/main" val="10006"/>
                      </a:ext>
                    </a:extLst>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err="1">
                              <a:solidFill>
                                <a:schemeClr val="tx1"/>
                              </a:solidFill>
                            </a:rPr>
                            <a:t>Backjump</a:t>
                          </a:r>
                          <a:endParaRPr lang="en-US" dirty="0">
                            <a:solidFill>
                              <a:schemeClr val="tx1"/>
                            </a:solidFill>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 </m:t>
                                  </m:r>
                                  <m:r>
                                    <a:rPr lang="en-US" b="0" i="1" smtClean="0">
                                      <a:solidFill>
                                        <a:schemeClr val="tx1"/>
                                      </a:solidFill>
                                      <a:latin typeface="Cambria Math"/>
                                    </a:rPr>
                                    <m:t>𝐶</m:t>
                                  </m:r>
                                  <m:r>
                                    <a:rPr lang="en-US" b="0" i="1" smtClean="0">
                                      <a:solidFill>
                                        <a:schemeClr val="tx1"/>
                                      </a:solidFill>
                                      <a:latin typeface="Cambria Math"/>
                                    </a:rPr>
                                    <m:t>∨ℓ⟹</m:t>
                                  </m:r>
                                  <m:r>
                                    <a:rPr lang="en-US" b="0" i="1" smtClean="0">
                                      <a:solidFill>
                                        <a:schemeClr val="tx1"/>
                                      </a:solidFill>
                                      <a:latin typeface="Cambria Math"/>
                                    </a:rPr>
                                    <m:t>𝑀</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a:rPr>
                                        <m:t>ℓ</m:t>
                                      </m:r>
                                    </m:e>
                                    <m:sup>
                                      <m:r>
                                        <a:rPr lang="en-US" b="0" i="1" smtClean="0">
                                          <a:solidFill>
                                            <a:schemeClr val="tx1"/>
                                          </a:solidFill>
                                          <a:latin typeface="Cambria Math"/>
                                        </a:rPr>
                                        <m:t>𝐶</m:t>
                                      </m:r>
                                      <m:r>
                                        <a:rPr lang="en-US" b="0" i="1" smtClean="0">
                                          <a:solidFill>
                                            <a:schemeClr val="tx1"/>
                                          </a:solidFill>
                                          <a:latin typeface="Cambria Math"/>
                                        </a:rPr>
                                        <m:t>∨ℓ</m:t>
                                      </m:r>
                                    </m:sup>
                                  </m:sSup>
                                  <m:r>
                                    <a:rPr lang="en-US" b="0" i="1" smtClean="0">
                                      <a:solidFill>
                                        <a:schemeClr val="tx1"/>
                                      </a:solidFill>
                                      <a:latin typeface="Cambria Math"/>
                                    </a:rPr>
                                    <m:t> </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r>
                                <a:rPr lang="en-US" b="0" i="0" smtClean="0">
                                  <a:solidFill>
                                    <a:schemeClr val="tx1"/>
                                  </a:solidFill>
                                  <a:latin typeface="Cambria Math"/>
                                </a:rPr>
                                <m:t> </m:t>
                              </m:r>
                            </m:oMath>
                          </a14:m>
                          <a:r>
                            <a:rPr lang="en-US" dirty="0">
                              <a:solidFill>
                                <a:schemeClr val="tx1"/>
                              </a:solidFill>
                            </a:rPr>
                            <a:t> </a:t>
                          </a:r>
                        </a:p>
                      </a:txBody>
                      <a:tcPr/>
                    </a:tc>
                    <a:tc>
                      <a:txBody>
                        <a:bodyPr/>
                        <a:lstStyle/>
                        <a:p>
                          <a:r>
                            <a:rPr lang="en-US" b="0" dirty="0">
                              <a:solidFill>
                                <a:schemeClr val="tx1"/>
                              </a:solidFill>
                            </a:rPr>
                            <a:t> </a:t>
                          </a:r>
                          <a14:m>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𝐶</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𝑀</m:t>
                              </m:r>
                              <m:r>
                                <a:rPr lang="en-US" b="0" i="1" smtClean="0">
                                  <a:solidFill>
                                    <a:schemeClr val="tx1"/>
                                  </a:solidFill>
                                  <a:latin typeface="Cambria Math" panose="02040503050406030204" pitchFamily="18" charset="0"/>
                                </a:rPr>
                                <m:t>, ¬ℓ∈</m:t>
                              </m:r>
                              <m:r>
                                <a:rPr lang="en-US" b="0" i="1" smtClean="0">
                                  <a:solidFill>
                                    <a:schemeClr val="tx1"/>
                                  </a:solidFill>
                                  <a:latin typeface="Cambria Math" panose="02040503050406030204" pitchFamily="18" charset="0"/>
                                </a:rPr>
                                <m:t>𝑀</m:t>
                              </m:r>
                              <m:r>
                                <a:rPr lang="en-US" b="0" i="1" smtClean="0">
                                  <a:solidFill>
                                    <a:schemeClr val="tx1"/>
                                  </a:solidFill>
                                  <a:latin typeface="Cambria Math" panose="02040503050406030204" pitchFamily="18" charset="0"/>
                                </a:rPr>
                                <m:t>′</m:t>
                              </m:r>
                            </m:oMath>
                          </a14:m>
                          <a:endParaRPr lang="en-US" i="1" dirty="0">
                            <a:solidFill>
                              <a:schemeClr val="tx1"/>
                            </a:solidFill>
                          </a:endParaRPr>
                        </a:p>
                      </a:txBody>
                      <a:tcPr/>
                    </a:tc>
                    <a:extLst>
                      <a:ext uri="{0D108BD9-81ED-4DB2-BD59-A6C34878D82A}">
                        <a16:rowId xmlns:a16="http://schemas.microsoft.com/office/drawing/2014/main" val="10007"/>
                      </a:ext>
                    </a:extLst>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solidFill>
                                <a:schemeClr val="tx1"/>
                              </a:solidFill>
                            </a:rPr>
                            <a:t>Resolve</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 </m:t>
                                  </m:r>
                                  <m:r>
                                    <a:rPr lang="en-US" b="0" i="1" smtClean="0">
                                      <a:solidFill>
                                        <a:schemeClr val="tx1"/>
                                      </a:solidFill>
                                      <a:latin typeface="Cambria Math"/>
                                    </a:rPr>
                                    <m:t>𝐶</m:t>
                                  </m:r>
                                  <m:r>
                                    <a:rPr lang="en-US" b="0" i="1" smtClean="0">
                                      <a:solidFill>
                                        <a:schemeClr val="tx1"/>
                                      </a:solidFill>
                                      <a:latin typeface="Cambria Math"/>
                                    </a:rPr>
                                    <m:t>′∨¬ℓ⟹</m:t>
                                  </m:r>
                                  <m:r>
                                    <a:rPr lang="en-US" b="0" i="1" smtClean="0">
                                      <a:solidFill>
                                        <a:schemeClr val="tx1"/>
                                      </a:solidFill>
                                      <a:latin typeface="Cambria Math"/>
                                    </a:rPr>
                                    <m:t>𝑀</m:t>
                                  </m:r>
                                  <m:r>
                                    <a:rPr lang="en-US" b="0" i="1" smtClean="0">
                                      <a:solidFill>
                                        <a:schemeClr val="tx1"/>
                                      </a:solidFill>
                                      <a:latin typeface="Cambria Math"/>
                                    </a:rPr>
                                    <m:t>  </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 </m:t>
                              </m:r>
                              <m:r>
                                <a:rPr lang="en-US" b="0" i="1" smtClean="0">
                                  <a:solidFill>
                                    <a:schemeClr val="tx1"/>
                                  </a:solidFill>
                                  <a:latin typeface="Cambria Math"/>
                                </a:rPr>
                                <m:t>𝐶</m:t>
                              </m:r>
                              <m:r>
                                <a:rPr lang="en-US" b="0" i="1" smtClean="0">
                                  <a:solidFill>
                                    <a:schemeClr val="tx1"/>
                                  </a:solidFill>
                                  <a:latin typeface="Cambria Math"/>
                                </a:rPr>
                                <m:t>′∨</m:t>
                              </m:r>
                              <m:r>
                                <a:rPr lang="en-US" b="0" i="1" smtClean="0">
                                  <a:solidFill>
                                    <a:schemeClr val="tx1"/>
                                  </a:solidFill>
                                  <a:latin typeface="Cambria Math"/>
                                </a:rPr>
                                <m:t>𝐶</m:t>
                              </m:r>
                              <m:r>
                                <a:rPr lang="en-US" b="0" i="0" smtClean="0">
                                  <a:solidFill>
                                    <a:schemeClr val="tx1"/>
                                  </a:solidFill>
                                  <a:latin typeface="Cambria Math"/>
                                </a:rPr>
                                <m:t> </m:t>
                              </m:r>
                            </m:oMath>
                          </a14:m>
                          <a:r>
                            <a:rPr lang="en-US" dirty="0">
                              <a:solidFill>
                                <a:schemeClr val="tx1"/>
                              </a:solidFill>
                            </a:rPr>
                            <a:t> </a:t>
                          </a:r>
                        </a:p>
                      </a:txBody>
                      <a:tcPr/>
                    </a:tc>
                    <a:tc>
                      <a:txBody>
                        <a:bodyPr/>
                        <a:lstStyle/>
                        <a:p>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a:rPr>
                                    <m:t>ℓ</m:t>
                                  </m:r>
                                </m:e>
                                <m:sup>
                                  <m:r>
                                    <a:rPr lang="en-US" b="0" i="1" smtClean="0">
                                      <a:solidFill>
                                        <a:schemeClr val="tx1"/>
                                      </a:solidFill>
                                      <a:latin typeface="Cambria Math"/>
                                    </a:rPr>
                                    <m:t>𝐶</m:t>
                                  </m:r>
                                  <m:r>
                                    <a:rPr lang="en-US" b="0" i="1" smtClean="0">
                                      <a:solidFill>
                                        <a:schemeClr val="tx1"/>
                                      </a:solidFill>
                                      <a:latin typeface="Cambria Math"/>
                                    </a:rPr>
                                    <m:t>∨ℓ</m:t>
                                  </m:r>
                                </m:sup>
                              </m:sSup>
                              <m:r>
                                <a:rPr lang="en-US" b="0" i="1" smtClean="0">
                                  <a:solidFill>
                                    <a:schemeClr val="tx1"/>
                                  </a:solidFill>
                                  <a:latin typeface="Cambria Math"/>
                                </a:rPr>
                                <m:t>∈</m:t>
                              </m:r>
                              <m:r>
                                <a:rPr lang="en-US" b="0" i="1" smtClean="0">
                                  <a:solidFill>
                                    <a:schemeClr val="tx1"/>
                                  </a:solidFill>
                                  <a:latin typeface="Cambria Math"/>
                                </a:rPr>
                                <m:t>𝑀</m:t>
                              </m:r>
                              <m:r>
                                <a:rPr lang="en-US" b="0" i="1" smtClean="0">
                                  <a:solidFill>
                                    <a:schemeClr val="tx1"/>
                                  </a:solidFill>
                                  <a:latin typeface="Cambria Math"/>
                                </a:rPr>
                                <m:t> </m:t>
                              </m:r>
                            </m:oMath>
                          </a14:m>
                          <a:r>
                            <a:rPr lang="en-US" dirty="0">
                              <a:solidFill>
                                <a:schemeClr val="tx1"/>
                              </a:solidFill>
                            </a:rPr>
                            <a:t> </a:t>
                          </a:r>
                        </a:p>
                      </a:txBody>
                      <a:tcPr/>
                    </a:tc>
                    <a:extLst>
                      <a:ext uri="{0D108BD9-81ED-4DB2-BD59-A6C34878D82A}">
                        <a16:rowId xmlns:a16="http://schemas.microsoft.com/office/drawing/2014/main" val="10008"/>
                      </a:ext>
                    </a:extLst>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solidFill>
                                <a:schemeClr val="tx1"/>
                              </a:solidFill>
                            </a:rPr>
                            <a:t>Forget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𝐶</m:t>
                                  </m:r>
                                  <m:r>
                                    <a:rPr lang="en-US" b="0" i="1" smtClean="0">
                                      <a:solidFill>
                                        <a:schemeClr val="tx1"/>
                                      </a:solidFill>
                                      <a:latin typeface="Cambria Math"/>
                                    </a:rPr>
                                    <m:t>⟹</m:t>
                                  </m:r>
                                  <m:r>
                                    <a:rPr lang="en-US" b="0" i="1" smtClean="0">
                                      <a:solidFill>
                                        <a:schemeClr val="tx1"/>
                                      </a:solidFill>
                                      <a:latin typeface="Cambria Math" panose="02040503050406030204" pitchFamily="18" charset="0"/>
                                    </a:rPr>
                                    <m:t>𝑀</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oMath>
                          </a14:m>
                          <a:r>
                            <a:rPr lang="en-US" dirty="0">
                              <a:solidFill>
                                <a:schemeClr val="tx1"/>
                              </a:solidFill>
                            </a:rPr>
                            <a:t> </a:t>
                          </a:r>
                        </a:p>
                      </a:txBody>
                      <a:tcPr/>
                    </a:tc>
                    <a:tc>
                      <a:txBody>
                        <a:bodyPr/>
                        <a:lstStyle/>
                        <a:p>
                          <a14:m>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 </m:t>
                              </m:r>
                            </m:oMath>
                          </a14:m>
                          <a:r>
                            <a:rPr lang="en-US" dirty="0">
                              <a:solidFill>
                                <a:schemeClr val="tx1"/>
                              </a:solidFill>
                            </a:rPr>
                            <a:t>is a learned clause</a:t>
                          </a:r>
                        </a:p>
                      </a:txBody>
                      <a:tcPr/>
                    </a:tc>
                    <a:extLst>
                      <a:ext uri="{0D108BD9-81ED-4DB2-BD59-A6C34878D82A}">
                        <a16:rowId xmlns:a16="http://schemas.microsoft.com/office/drawing/2014/main" val="10009"/>
                      </a:ext>
                    </a:extLst>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a:solidFill>
                                <a:schemeClr val="tx1"/>
                              </a:solidFill>
                            </a:rPr>
                            <a:t>Restart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r>
                                    <a:rPr lang="en-US" b="0" i="1" smtClean="0">
                                      <a:solidFill>
                                        <a:schemeClr val="tx1"/>
                                      </a:solidFill>
                                      <a:latin typeface="Cambria Math"/>
                                    </a:rPr>
                                    <m:t>𝜖</m:t>
                                  </m:r>
                                  <m:r>
                                    <a:rPr lang="en-US" b="0" i="1" smtClean="0">
                                      <a:solidFill>
                                        <a:schemeClr val="tx1"/>
                                      </a:solidFill>
                                      <a:latin typeface="Cambria Math"/>
                                    </a:rPr>
                                    <m:t>  </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oMath>
                          </a14:m>
                          <a:r>
                            <a:rPr lang="en-US" dirty="0">
                              <a:solidFill>
                                <a:schemeClr val="tx1"/>
                              </a:solidFill>
                            </a:rPr>
                            <a:t> </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tc>
                    <a:extLst>
                      <a:ext uri="{0D108BD9-81ED-4DB2-BD59-A6C34878D82A}">
                        <a16:rowId xmlns:a16="http://schemas.microsoft.com/office/drawing/2014/main" val="10010"/>
                      </a:ext>
                    </a:extLst>
                  </a:tr>
                </a:tbl>
              </a:graphicData>
            </a:graphic>
          </p:graphicFrame>
        </mc:Choice>
        <mc:Fallback xmlns="">
          <p:graphicFrame>
            <p:nvGraphicFramePr>
              <p:cNvPr id="11" name="Table 10"/>
              <p:cNvGraphicFramePr>
                <a:graphicFrameLocks noGrp="1"/>
              </p:cNvGraphicFramePr>
              <p:nvPr>
                <p:extLst/>
              </p:nvPr>
            </p:nvGraphicFramePr>
            <p:xfrm>
              <a:off x="609600" y="1484343"/>
              <a:ext cx="7924800" cy="5373657"/>
            </p:xfrm>
            <a:graphic>
              <a:graphicData uri="http://schemas.openxmlformats.org/drawingml/2006/table">
                <a:tbl>
                  <a:tblPr firstRow="1" bandRow="1">
                    <a:tableStyleId>{2D5ABB26-0587-4C30-8999-92F81FD0307C}</a:tableStyleId>
                  </a:tblPr>
                  <a:tblGrid>
                    <a:gridCol w="1475190"/>
                    <a:gridCol w="3782610"/>
                    <a:gridCol w="2667000"/>
                  </a:tblGrid>
                  <a:tr h="478664">
                    <a:tc>
                      <a:txBody>
                        <a:bodyPr/>
                        <a:lstStyle/>
                        <a:p>
                          <a:pPr algn="l"/>
                          <a:r>
                            <a:rPr lang="en-US" dirty="0" smtClean="0">
                              <a:solidFill>
                                <a:schemeClr val="tx1"/>
                              </a:solidFill>
                            </a:rPr>
                            <a:t>Initialize</a:t>
                          </a:r>
                          <a:endParaRPr lang="en-US" dirty="0">
                            <a:solidFill>
                              <a:schemeClr val="tx1"/>
                            </a:solidFill>
                          </a:endParaRPr>
                        </a:p>
                      </a:txBody>
                      <a:tcPr/>
                    </a:tc>
                    <a:tc>
                      <a:txBody>
                        <a:bodyPr/>
                        <a:lstStyle/>
                        <a:p>
                          <a:endParaRPr lang="en-US"/>
                        </a:p>
                      </a:txBody>
                      <a:tcPr>
                        <a:blipFill rotWithShape="0">
                          <a:blip r:embed="rId3"/>
                          <a:stretch>
                            <a:fillRect l="-38969" t="-6329" r="-70370" b="-1016456"/>
                          </a:stretch>
                        </a:blipFill>
                      </a:tcPr>
                    </a:tc>
                    <a:tc>
                      <a:txBody>
                        <a:bodyPr/>
                        <a:lstStyle/>
                        <a:p>
                          <a:endParaRPr lang="en-US"/>
                        </a:p>
                      </a:txBody>
                      <a:tcPr>
                        <a:blipFill rotWithShape="0">
                          <a:blip r:embed="rId3"/>
                          <a:stretch>
                            <a:fillRect l="-197483" t="-6329" b="-1016456"/>
                          </a:stretch>
                        </a:blipFill>
                      </a:tcPr>
                    </a:tc>
                  </a:tr>
                  <a:tr h="478664">
                    <a:tc>
                      <a:txBody>
                        <a:bodyPr/>
                        <a:lstStyle/>
                        <a:p>
                          <a:pPr algn="l"/>
                          <a:r>
                            <a:rPr lang="en-US" dirty="0" smtClean="0">
                              <a:solidFill>
                                <a:schemeClr val="tx1"/>
                              </a:solidFill>
                            </a:rPr>
                            <a:t>Decide</a:t>
                          </a:r>
                          <a:endParaRPr lang="en-US" dirty="0">
                            <a:solidFill>
                              <a:schemeClr val="tx1"/>
                            </a:solidFill>
                          </a:endParaRPr>
                        </a:p>
                      </a:txBody>
                      <a:tcPr/>
                    </a:tc>
                    <a:tc>
                      <a:txBody>
                        <a:bodyPr/>
                        <a:lstStyle/>
                        <a:p>
                          <a:endParaRPr lang="en-US"/>
                        </a:p>
                      </a:txBody>
                      <a:tcPr>
                        <a:blipFill rotWithShape="0">
                          <a:blip r:embed="rId3"/>
                          <a:stretch>
                            <a:fillRect l="-38969" t="-107692" r="-70370" b="-929487"/>
                          </a:stretch>
                        </a:blipFill>
                      </a:tcPr>
                    </a:tc>
                    <a:tc>
                      <a:txBody>
                        <a:bodyPr/>
                        <a:lstStyle/>
                        <a:p>
                          <a:endParaRPr lang="en-US"/>
                        </a:p>
                      </a:txBody>
                      <a:tcPr>
                        <a:blipFill rotWithShape="0">
                          <a:blip r:embed="rId3"/>
                          <a:stretch>
                            <a:fillRect l="-197483" t="-107692" b="-929487"/>
                          </a:stretch>
                        </a:blipFill>
                      </a:tcPr>
                    </a:tc>
                  </a:tr>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Propagate</a:t>
                          </a:r>
                        </a:p>
                      </a:txBody>
                      <a:tcPr/>
                    </a:tc>
                    <a:tc>
                      <a:txBody>
                        <a:bodyPr/>
                        <a:lstStyle/>
                        <a:p>
                          <a:endParaRPr lang="en-US"/>
                        </a:p>
                      </a:txBody>
                      <a:tcPr>
                        <a:blipFill rotWithShape="0">
                          <a:blip r:embed="rId3"/>
                          <a:stretch>
                            <a:fillRect l="-38969" t="-190588" r="-70370" b="-752941"/>
                          </a:stretch>
                        </a:blipFill>
                      </a:tcPr>
                    </a:tc>
                    <a:tc>
                      <a:txBody>
                        <a:bodyPr/>
                        <a:lstStyle/>
                        <a:p>
                          <a:endParaRPr lang="en-US"/>
                        </a:p>
                      </a:txBody>
                      <a:tcPr>
                        <a:blipFill rotWithShape="0">
                          <a:blip r:embed="rId3"/>
                          <a:stretch>
                            <a:fillRect l="-197483" t="-190588" b="-752941"/>
                          </a:stretch>
                        </a:blipFill>
                      </a:tcPr>
                    </a:tc>
                  </a:tr>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Sat</a:t>
                          </a:r>
                        </a:p>
                      </a:txBody>
                      <a:tcPr/>
                    </a:tc>
                    <a:tc>
                      <a:txBody>
                        <a:bodyPr/>
                        <a:lstStyle/>
                        <a:p>
                          <a:endParaRPr lang="en-US"/>
                        </a:p>
                      </a:txBody>
                      <a:tcPr>
                        <a:blipFill rotWithShape="0">
                          <a:blip r:embed="rId3"/>
                          <a:stretch>
                            <a:fillRect l="-38969" t="-290588" r="-70370" b="-652941"/>
                          </a:stretch>
                        </a:blipFill>
                      </a:tcPr>
                    </a:tc>
                    <a:tc>
                      <a:txBody>
                        <a:bodyPr/>
                        <a:lstStyle/>
                        <a:p>
                          <a:endParaRPr lang="en-US"/>
                        </a:p>
                      </a:txBody>
                      <a:tcPr>
                        <a:blipFill rotWithShape="0">
                          <a:blip r:embed="rId3"/>
                          <a:stretch>
                            <a:fillRect l="-197483" t="-290588" b="-652941"/>
                          </a:stretch>
                        </a:blipFill>
                      </a:tcPr>
                    </a:tc>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Conflict</a:t>
                          </a:r>
                        </a:p>
                      </a:txBody>
                      <a:tcPr/>
                    </a:tc>
                    <a:tc>
                      <a:txBody>
                        <a:bodyPr/>
                        <a:lstStyle/>
                        <a:p>
                          <a:endParaRPr lang="en-US"/>
                        </a:p>
                      </a:txBody>
                      <a:tcPr>
                        <a:blipFill rotWithShape="0">
                          <a:blip r:embed="rId3"/>
                          <a:stretch>
                            <a:fillRect l="-38969" t="-420253" r="-70370" b="-602532"/>
                          </a:stretch>
                        </a:blipFill>
                      </a:tcPr>
                    </a:tc>
                    <a:tc>
                      <a:txBody>
                        <a:bodyPr/>
                        <a:lstStyle/>
                        <a:p>
                          <a:endParaRPr lang="en-US"/>
                        </a:p>
                      </a:txBody>
                      <a:tcPr>
                        <a:blipFill rotWithShape="0">
                          <a:blip r:embed="rId3"/>
                          <a:stretch>
                            <a:fillRect l="-197483" t="-420253" b="-602532"/>
                          </a:stretch>
                        </a:blipFill>
                      </a:tcPr>
                    </a:tc>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Learn</a:t>
                          </a:r>
                        </a:p>
                      </a:txBody>
                      <a:tcPr/>
                    </a:tc>
                    <a:tc>
                      <a:txBody>
                        <a:bodyPr/>
                        <a:lstStyle/>
                        <a:p>
                          <a:endParaRPr lang="en-US"/>
                        </a:p>
                      </a:txBody>
                      <a:tcPr>
                        <a:blipFill rotWithShape="0">
                          <a:blip r:embed="rId3"/>
                          <a:stretch>
                            <a:fillRect l="-38969" t="-526923" r="-70370" b="-510256"/>
                          </a:stretch>
                        </a:blip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dirty="0" err="1" smtClean="0">
                            <a:solidFill>
                              <a:schemeClr val="tx1"/>
                            </a:solidFill>
                          </a:endParaRPr>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err="1" smtClean="0">
                              <a:solidFill>
                                <a:schemeClr val="tx1"/>
                              </a:solidFill>
                            </a:rPr>
                            <a:t>Unsat</a:t>
                          </a:r>
                          <a:endParaRPr lang="en-US" dirty="0" smtClean="0">
                            <a:solidFill>
                              <a:schemeClr val="tx1"/>
                            </a:solidFill>
                          </a:endParaRPr>
                        </a:p>
                      </a:txBody>
                      <a:tcPr/>
                    </a:tc>
                    <a:tc>
                      <a:txBody>
                        <a:bodyPr/>
                        <a:lstStyle/>
                        <a:p>
                          <a:endParaRPr lang="en-US"/>
                        </a:p>
                      </a:txBody>
                      <a:tcPr>
                        <a:blipFill rotWithShape="0">
                          <a:blip r:embed="rId3"/>
                          <a:stretch>
                            <a:fillRect l="-38969" t="-611250" r="-70370" b="-397500"/>
                          </a:stretch>
                        </a:blipFill>
                      </a:tcPr>
                    </a:tc>
                    <a:tc>
                      <a:txBody>
                        <a:bodyPr/>
                        <a:lstStyle/>
                        <a:p>
                          <a:endParaRPr lang="en-US" dirty="0" smtClean="0">
                            <a:solidFill>
                              <a:schemeClr val="tx1"/>
                            </a:solidFill>
                          </a:endParaRPr>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err="1" smtClean="0">
                              <a:solidFill>
                                <a:schemeClr val="tx1"/>
                              </a:solidFill>
                            </a:rPr>
                            <a:t>Backjump</a:t>
                          </a:r>
                          <a:endParaRPr lang="en-US" dirty="0" smtClean="0">
                            <a:solidFill>
                              <a:schemeClr val="tx1"/>
                            </a:solidFill>
                          </a:endParaRPr>
                        </a:p>
                      </a:txBody>
                      <a:tcPr/>
                    </a:tc>
                    <a:tc>
                      <a:txBody>
                        <a:bodyPr/>
                        <a:lstStyle/>
                        <a:p>
                          <a:endParaRPr lang="en-US"/>
                        </a:p>
                      </a:txBody>
                      <a:tcPr>
                        <a:blipFill rotWithShape="0">
                          <a:blip r:embed="rId3"/>
                          <a:stretch>
                            <a:fillRect l="-38969" t="-720253" r="-70370" b="-302532"/>
                          </a:stretch>
                        </a:blipFill>
                      </a:tcPr>
                    </a:tc>
                    <a:tc>
                      <a:txBody>
                        <a:bodyPr/>
                        <a:lstStyle/>
                        <a:p>
                          <a:endParaRPr lang="en-US"/>
                        </a:p>
                      </a:txBody>
                      <a:tcPr>
                        <a:blipFill rotWithShape="0">
                          <a:blip r:embed="rId3"/>
                          <a:stretch>
                            <a:fillRect l="-197483" t="-720253" b="-302532"/>
                          </a:stretch>
                        </a:blipFill>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Resolve</a:t>
                          </a:r>
                        </a:p>
                      </a:txBody>
                      <a:tcPr/>
                    </a:tc>
                    <a:tc>
                      <a:txBody>
                        <a:bodyPr/>
                        <a:lstStyle/>
                        <a:p>
                          <a:endParaRPr lang="en-US"/>
                        </a:p>
                      </a:txBody>
                      <a:tcPr>
                        <a:blipFill rotWithShape="0">
                          <a:blip r:embed="rId3"/>
                          <a:stretch>
                            <a:fillRect l="-38969" t="-810000" r="-70370" b="-198750"/>
                          </a:stretch>
                        </a:blipFill>
                      </a:tcPr>
                    </a:tc>
                    <a:tc>
                      <a:txBody>
                        <a:bodyPr/>
                        <a:lstStyle/>
                        <a:p>
                          <a:endParaRPr lang="en-US"/>
                        </a:p>
                      </a:txBody>
                      <a:tcPr>
                        <a:blipFill rotWithShape="0">
                          <a:blip r:embed="rId3"/>
                          <a:stretch>
                            <a:fillRect l="-197483" t="-810000" b="-198750"/>
                          </a:stretch>
                        </a:blipFill>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Forget</a:t>
                          </a:r>
                        </a:p>
                      </a:txBody>
                      <a:tcPr/>
                    </a:tc>
                    <a:tc>
                      <a:txBody>
                        <a:bodyPr/>
                        <a:lstStyle/>
                        <a:p>
                          <a:endParaRPr lang="en-US"/>
                        </a:p>
                      </a:txBody>
                      <a:tcPr>
                        <a:blipFill rotWithShape="0">
                          <a:blip r:embed="rId3"/>
                          <a:stretch>
                            <a:fillRect l="-38969" t="-921519" r="-70370" b="-101266"/>
                          </a:stretch>
                        </a:blipFill>
                      </a:tcPr>
                    </a:tc>
                    <a:tc>
                      <a:txBody>
                        <a:bodyPr/>
                        <a:lstStyle/>
                        <a:p>
                          <a:endParaRPr lang="en-US"/>
                        </a:p>
                      </a:txBody>
                      <a:tcPr>
                        <a:blipFill rotWithShape="0">
                          <a:blip r:embed="rId3"/>
                          <a:stretch>
                            <a:fillRect l="-197483" t="-921519" b="-101266"/>
                          </a:stretch>
                        </a:blipFill>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Restart</a:t>
                          </a:r>
                        </a:p>
                      </a:txBody>
                      <a:tcPr/>
                    </a:tc>
                    <a:tc>
                      <a:txBody>
                        <a:bodyPr/>
                        <a:lstStyle/>
                        <a:p>
                          <a:endParaRPr lang="en-US"/>
                        </a:p>
                      </a:txBody>
                      <a:tcPr>
                        <a:blipFill rotWithShape="0">
                          <a:blip r:embed="rId3"/>
                          <a:stretch>
                            <a:fillRect l="-38969" t="-1008750" r="-70370"/>
                          </a:stretch>
                        </a:blip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dirty="0" smtClean="0">
                            <a:solidFill>
                              <a:schemeClr val="tx1"/>
                            </a:solidFill>
                          </a:endParaRPr>
                        </a:p>
                      </a:txBody>
                      <a:tcPr/>
                    </a:tc>
                  </a:tr>
                </a:tbl>
              </a:graphicData>
            </a:graphic>
          </p:graphicFrame>
        </mc:Fallback>
      </mc:AlternateContent>
      <p:sp>
        <p:nvSpPr>
          <p:cNvPr id="4" name="TextBox 3"/>
          <p:cNvSpPr txBox="1"/>
          <p:nvPr/>
        </p:nvSpPr>
        <p:spPr>
          <a:xfrm>
            <a:off x="4038601" y="6238240"/>
            <a:ext cx="5105400" cy="369332"/>
          </a:xfrm>
          <a:prstGeom prst="rect">
            <a:avLst/>
          </a:prstGeom>
          <a:noFill/>
        </p:spPr>
        <p:txBody>
          <a:bodyPr wrap="square" rtlCol="0">
            <a:spAutoFit/>
          </a:bodyPr>
          <a:lstStyle/>
          <a:p>
            <a:r>
              <a:rPr lang="en-US" dirty="0">
                <a:solidFill>
                  <a:srgbClr val="0B891A"/>
                </a:solidFill>
              </a:rPr>
              <a:t>[</a:t>
            </a:r>
            <a:r>
              <a:rPr lang="en-US" dirty="0" err="1">
                <a:solidFill>
                  <a:srgbClr val="0B891A"/>
                </a:solidFill>
              </a:rPr>
              <a:t>Nieuwenhuis</a:t>
            </a:r>
            <a:r>
              <a:rPr lang="en-US" dirty="0">
                <a:solidFill>
                  <a:srgbClr val="0B891A"/>
                </a:solidFill>
              </a:rPr>
              <a:t>, </a:t>
            </a:r>
            <a:r>
              <a:rPr lang="en-US" dirty="0" err="1">
                <a:solidFill>
                  <a:srgbClr val="0B891A"/>
                </a:solidFill>
              </a:rPr>
              <a:t>Oliveras</a:t>
            </a:r>
            <a:r>
              <a:rPr lang="en-US" dirty="0">
                <a:solidFill>
                  <a:srgbClr val="0B891A"/>
                </a:solidFill>
              </a:rPr>
              <a:t>, </a:t>
            </a:r>
            <a:r>
              <a:rPr lang="en-US" dirty="0" err="1">
                <a:solidFill>
                  <a:srgbClr val="0B891A"/>
                </a:solidFill>
              </a:rPr>
              <a:t>Tinelli</a:t>
            </a:r>
            <a:r>
              <a:rPr lang="en-US" dirty="0">
                <a:solidFill>
                  <a:srgbClr val="0B891A"/>
                </a:solidFill>
              </a:rPr>
              <a:t> J.ACM 06] </a:t>
            </a:r>
            <a:r>
              <a:rPr lang="en-US" dirty="0">
                <a:solidFill>
                  <a:srgbClr val="0070C0"/>
                </a:solidFill>
              </a:rPr>
              <a:t>customized</a:t>
            </a:r>
          </a:p>
        </p:txBody>
      </p:sp>
      <p:sp>
        <p:nvSpPr>
          <p:cNvPr id="5" name="TextBox 4"/>
          <p:cNvSpPr txBox="1"/>
          <p:nvPr/>
        </p:nvSpPr>
        <p:spPr>
          <a:xfrm rot="2237366">
            <a:off x="7975477" y="2042111"/>
            <a:ext cx="813043" cy="369332"/>
          </a:xfrm>
          <a:prstGeom prst="rect">
            <a:avLst/>
          </a:prstGeom>
          <a:solidFill>
            <a:srgbClr val="FFCCCC"/>
          </a:solidFill>
          <a:ln>
            <a:solidFill>
              <a:schemeClr val="tx1"/>
            </a:solidFill>
          </a:ln>
          <a:effectLst/>
        </p:spPr>
        <p:txBody>
          <a:bodyPr wrap="none" rtlCol="0">
            <a:spAutoFit/>
          </a:bodyPr>
          <a:lstStyle/>
          <a:p>
            <a:r>
              <a:rPr lang="en-US" dirty="0">
                <a:solidFill>
                  <a:prstClr val="black"/>
                </a:solidFill>
              </a:rPr>
              <a:t>Model</a:t>
            </a:r>
          </a:p>
        </p:txBody>
      </p:sp>
      <p:sp>
        <p:nvSpPr>
          <p:cNvPr id="9" name="TextBox 8"/>
          <p:cNvSpPr txBox="1"/>
          <p:nvPr/>
        </p:nvSpPr>
        <p:spPr>
          <a:xfrm rot="2237366">
            <a:off x="8066457" y="3484036"/>
            <a:ext cx="736099" cy="369332"/>
          </a:xfrm>
          <a:prstGeom prst="rect">
            <a:avLst/>
          </a:prstGeom>
          <a:solidFill>
            <a:schemeClr val="accent5">
              <a:lumMod val="40000"/>
              <a:lumOff val="60000"/>
            </a:schemeClr>
          </a:solidFill>
          <a:ln>
            <a:solidFill>
              <a:schemeClr val="tx1"/>
            </a:solidFill>
          </a:ln>
          <a:effectLst/>
        </p:spPr>
        <p:txBody>
          <a:bodyPr wrap="none" rtlCol="0">
            <a:spAutoFit/>
          </a:bodyPr>
          <a:lstStyle/>
          <a:p>
            <a:r>
              <a:rPr lang="en-US" dirty="0">
                <a:solidFill>
                  <a:prstClr val="black"/>
                </a:solidFill>
              </a:rPr>
              <a:t>Proof</a:t>
            </a:r>
          </a:p>
        </p:txBody>
      </p:sp>
      <p:sp>
        <p:nvSpPr>
          <p:cNvPr id="10" name="TextBox 9"/>
          <p:cNvSpPr txBox="1"/>
          <p:nvPr/>
        </p:nvSpPr>
        <p:spPr>
          <a:xfrm rot="2237366">
            <a:off x="7837903" y="4434876"/>
            <a:ext cx="1274708" cy="646331"/>
          </a:xfrm>
          <a:prstGeom prst="rect">
            <a:avLst/>
          </a:prstGeom>
          <a:solidFill>
            <a:schemeClr val="accent3">
              <a:lumMod val="40000"/>
              <a:lumOff val="60000"/>
            </a:schemeClr>
          </a:solidFill>
          <a:ln>
            <a:solidFill>
              <a:schemeClr val="tx1"/>
            </a:solidFill>
          </a:ln>
          <a:effectLst/>
        </p:spPr>
        <p:txBody>
          <a:bodyPr wrap="none" rtlCol="0">
            <a:spAutoFit/>
          </a:bodyPr>
          <a:lstStyle/>
          <a:p>
            <a:r>
              <a:rPr lang="en-US" dirty="0">
                <a:solidFill>
                  <a:prstClr val="black"/>
                </a:solidFill>
              </a:rPr>
              <a:t>Conflict</a:t>
            </a:r>
          </a:p>
          <a:p>
            <a:r>
              <a:rPr lang="en-US" dirty="0">
                <a:solidFill>
                  <a:prstClr val="black"/>
                </a:solidFill>
              </a:rPr>
              <a:t>Resolution</a:t>
            </a:r>
          </a:p>
        </p:txBody>
      </p:sp>
    </p:spTree>
    <p:extLst>
      <p:ext uri="{BB962C8B-B14F-4D97-AF65-F5344CB8AC3E}">
        <p14:creationId xmlns:p14="http://schemas.microsoft.com/office/powerpoint/2010/main" val="3022677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0188"/>
            <a:ext cx="8382000" cy="665162"/>
          </a:xfrm>
        </p:spPr>
        <p:txBody>
          <a:bodyPr>
            <a:normAutofit fontScale="90000"/>
          </a:bodyPr>
          <a:lstStyle/>
          <a:p>
            <a:r>
              <a:rPr lang="en-US" dirty="0"/>
              <a:t>CDCL(</a:t>
            </a:r>
            <a:r>
              <a:rPr lang="en-US" b="1" i="1" dirty="0"/>
              <a:t>T</a:t>
            </a:r>
            <a:r>
              <a:rPr lang="en-US" dirty="0"/>
              <a:t>) solver interaction</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52400" y="1905000"/>
              <a:ext cx="8991600" cy="996342"/>
            </p:xfrm>
            <a:graphic>
              <a:graphicData uri="http://schemas.openxmlformats.org/drawingml/2006/table">
                <a:tbl>
                  <a:tblPr firstRow="1" bandRow="1">
                    <a:tableStyleId>{2D5ABB26-0587-4C30-8999-92F81FD0307C}</a:tableStyleId>
                  </a:tblPr>
                  <a:tblGrid>
                    <a:gridCol w="1676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b="1" dirty="0">
                              <a:solidFill>
                                <a:schemeClr val="tx1"/>
                              </a:solidFill>
                            </a:rPr>
                            <a:t>T- </a:t>
                          </a:r>
                          <a:r>
                            <a:rPr lang="en-US" b="0" dirty="0">
                              <a:solidFill>
                                <a:schemeClr val="tx1"/>
                              </a:solidFill>
                            </a:rPr>
                            <a:t>Propagate</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m:t>
                                  </m:r>
                                  <m:r>
                                    <a:rPr lang="en-US" b="0" i="1" smtClean="0">
                                      <a:solidFill>
                                        <a:schemeClr val="tx1"/>
                                      </a:solidFill>
                                      <a:latin typeface="Cambria Math"/>
                                    </a:rPr>
                                    <m:t>𝐶</m:t>
                                  </m:r>
                                  <m:r>
                                    <a:rPr lang="en-US" b="0" i="1" smtClean="0">
                                      <a:solidFill>
                                        <a:schemeClr val="tx1"/>
                                      </a:solidFill>
                                      <a:latin typeface="Cambria Math"/>
                                    </a:rPr>
                                    <m:t>∨ℓ ⟹</m:t>
                                  </m:r>
                                  <m:r>
                                    <a:rPr lang="en-US" b="0" i="1" smtClean="0">
                                      <a:solidFill>
                                        <a:schemeClr val="tx1"/>
                                      </a:solidFill>
                                      <a:latin typeface="Cambria Math"/>
                                    </a:rPr>
                                    <m:t>𝑀</m:t>
                                  </m:r>
                                  <m:r>
                                    <a:rPr lang="en-US" b="0" i="1" smtClean="0">
                                      <a:solidFill>
                                        <a:schemeClr val="tx1"/>
                                      </a:solidFill>
                                      <a:latin typeface="Cambria Math"/>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a:rPr>
                                        <m:t>ℓ</m:t>
                                      </m:r>
                                    </m:e>
                                    <m:sup>
                                      <m:r>
                                        <a:rPr lang="en-US" b="0" i="1" smtClean="0">
                                          <a:solidFill>
                                            <a:schemeClr val="tx1"/>
                                          </a:solidFill>
                                          <a:latin typeface="Cambria Math"/>
                                        </a:rPr>
                                        <m:t>𝐶</m:t>
                                      </m:r>
                                      <m:r>
                                        <a:rPr lang="en-US" b="0" i="1" smtClean="0">
                                          <a:solidFill>
                                            <a:schemeClr val="tx1"/>
                                          </a:solidFill>
                                          <a:latin typeface="Cambria Math"/>
                                        </a:rPr>
                                        <m:t>∨ℓ</m:t>
                                      </m:r>
                                    </m:sup>
                                  </m:sSup>
                                  <m:r>
                                    <a:rPr lang="en-US" b="0" i="1" smtClean="0">
                                      <a:solidFill>
                                        <a:schemeClr val="tx1"/>
                                      </a:solidFill>
                                      <a:latin typeface="Cambria Math"/>
                                    </a:rPr>
                                    <m:t>   </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m:t>
                              </m:r>
                              <m:r>
                                <a:rPr lang="en-US" b="0" i="1" smtClean="0">
                                  <a:solidFill>
                                    <a:schemeClr val="tx1"/>
                                  </a:solidFill>
                                  <a:latin typeface="Cambria Math"/>
                                </a:rPr>
                                <m:t>𝐶</m:t>
                              </m:r>
                              <m:r>
                                <a:rPr lang="en-US" b="0" i="1" smtClean="0">
                                  <a:solidFill>
                                    <a:schemeClr val="tx1"/>
                                  </a:solidFill>
                                  <a:latin typeface="Cambria Math"/>
                                </a:rPr>
                                <m:t>∨ℓ</m:t>
                              </m:r>
                            </m:oMath>
                          </a14:m>
                          <a:r>
                            <a:rPr lang="en-US" dirty="0">
                              <a:solidFill>
                                <a:schemeClr val="tx1"/>
                              </a:solidFill>
                            </a:rPr>
                            <a:t> </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𝐶</m:t>
                              </m:r>
                              <m:r>
                                <a:rPr lang="en-US" b="0" i="1" smtClean="0">
                                  <a:solidFill>
                                    <a:schemeClr val="tx1"/>
                                  </a:solidFill>
                                  <a:latin typeface="Cambria Math"/>
                                </a:rPr>
                                <m:t> </m:t>
                              </m:r>
                              <m:r>
                                <a:rPr lang="en-US" b="0" i="1" smtClean="0">
                                  <a:solidFill>
                                    <a:schemeClr val="tx1"/>
                                  </a:solidFill>
                                  <a:latin typeface="Cambria Math"/>
                                </a:rPr>
                                <m:t>𝑖𝑠</m:t>
                              </m:r>
                              <m:r>
                                <a:rPr lang="en-US" b="0" i="1" smtClean="0">
                                  <a:solidFill>
                                    <a:schemeClr val="tx1"/>
                                  </a:solidFill>
                                  <a:latin typeface="Cambria Math"/>
                                </a:rPr>
                                <m:t> </m:t>
                              </m:r>
                              <m:r>
                                <a:rPr lang="en-US" b="0" i="1" smtClean="0">
                                  <a:solidFill>
                                    <a:schemeClr val="tx1"/>
                                  </a:solidFill>
                                  <a:latin typeface="Cambria Math"/>
                                </a:rPr>
                                <m:t>𝑓𝑎𝑙𝑠𝑒</m:t>
                              </m:r>
                              <m:r>
                                <a:rPr lang="en-US" b="0" i="1" smtClean="0">
                                  <a:solidFill>
                                    <a:schemeClr val="tx1"/>
                                  </a:solidFill>
                                  <a:latin typeface="Cambria Math"/>
                                </a:rPr>
                                <m:t> </m:t>
                              </m:r>
                              <m:r>
                                <a:rPr lang="en-US" b="0" i="1" smtClean="0">
                                  <a:solidFill>
                                    <a:schemeClr val="tx1"/>
                                  </a:solidFill>
                                  <a:latin typeface="Cambria Math"/>
                                </a:rPr>
                                <m:t>𝑢𝑛𝑑𝑒𝑟</m:t>
                              </m:r>
                              <m:r>
                                <a:rPr lang="en-US" b="0" i="1" smtClean="0">
                                  <a:solidFill>
                                    <a:schemeClr val="tx1"/>
                                  </a:solidFill>
                                  <a:latin typeface="Cambria Math"/>
                                </a:rPr>
                                <m:t> </m:t>
                              </m:r>
                              <m:r>
                                <a:rPr lang="en-US" b="0" i="1" smtClean="0">
                                  <a:solidFill>
                                    <a:schemeClr val="tx1"/>
                                  </a:solidFill>
                                  <a:latin typeface="Cambria Math"/>
                                </a:rPr>
                                <m:t>𝑇</m:t>
                              </m:r>
                              <m:r>
                                <a:rPr lang="en-US" b="0" i="1" smtClean="0">
                                  <a:solidFill>
                                    <a:schemeClr val="tx1"/>
                                  </a:solidFill>
                                  <a:latin typeface="Cambria Math"/>
                                </a:rPr>
                                <m:t>+</m:t>
                              </m:r>
                              <m:r>
                                <a:rPr lang="en-US" b="0" i="1" smtClean="0">
                                  <a:solidFill>
                                    <a:schemeClr val="tx1"/>
                                  </a:solidFill>
                                  <a:latin typeface="Cambria Math"/>
                                </a:rPr>
                                <m:t>𝑀</m:t>
                              </m:r>
                            </m:oMath>
                          </a14:m>
                          <a:r>
                            <a:rPr lang="en-US" dirty="0">
                              <a:solidFill>
                                <a:schemeClr val="tx1"/>
                              </a:solidFill>
                            </a:rPr>
                            <a:t> </a:t>
                          </a:r>
                          <a:endParaRPr lang="en-US" dirty="0" err="1">
                            <a:solidFill>
                              <a:schemeClr val="tx1"/>
                            </a:solidFill>
                          </a:endParaRPr>
                        </a:p>
                      </a:txBody>
                      <a:tcPr/>
                    </a:tc>
                    <a:extLst>
                      <a:ext uri="{0D108BD9-81ED-4DB2-BD59-A6C34878D82A}">
                        <a16:rowId xmlns:a16="http://schemas.microsoft.com/office/drawing/2014/main" val="10000"/>
                      </a:ext>
                    </a:extLst>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b="1" dirty="0">
                              <a:solidFill>
                                <a:schemeClr val="tx1"/>
                              </a:solidFill>
                            </a:rPr>
                            <a:t>T- </a:t>
                          </a:r>
                          <a:r>
                            <a:rPr lang="en-US" b="0" dirty="0">
                              <a:solidFill>
                                <a:schemeClr val="tx1"/>
                              </a:solidFill>
                            </a:rPr>
                            <a:t>Conflict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m:t>
                                  </m:r>
                                  <m:r>
                                    <a:rPr lang="en-US" b="0" i="1" smtClean="0">
                                      <a:solidFill>
                                        <a:schemeClr val="tx1"/>
                                      </a:solidFill>
                                      <a:latin typeface="Cambria Math"/>
                                    </a:rPr>
                                    <m:t>𝑀</m:t>
                                  </m:r>
                                  <m:r>
                                    <a:rPr lang="en-US" b="0" i="1" smtClean="0">
                                      <a:solidFill>
                                        <a:schemeClr val="tx1"/>
                                      </a:solidFill>
                                      <a:latin typeface="Cambria Math"/>
                                    </a:rPr>
                                    <m:t>  </m:t>
                                  </m:r>
                                </m:e>
                              </m:d>
                              <m:r>
                                <a:rPr lang="en-US" b="0" i="1" smtClean="0">
                                  <a:solidFill>
                                    <a:schemeClr val="tx1"/>
                                  </a:solidFill>
                                  <a:latin typeface="Cambria Math"/>
                                </a:rPr>
                                <m:t>  </m:t>
                              </m:r>
                              <m:r>
                                <a:rPr lang="en-US" b="0" i="1" smtClean="0">
                                  <a:solidFill>
                                    <a:schemeClr val="tx1"/>
                                  </a:solidFill>
                                  <a:latin typeface="Cambria Math"/>
                                </a:rPr>
                                <m:t>𝐹</m:t>
                              </m:r>
                              <m:r>
                                <a:rPr lang="en-US" b="0" i="1" smtClean="0">
                                  <a:solidFill>
                                    <a:schemeClr val="tx1"/>
                                  </a:solidFill>
                                  <a:latin typeface="Cambria Math"/>
                                </a:rPr>
                                <m:t> | ¬</m:t>
                              </m:r>
                              <m:r>
                                <a:rPr lang="en-US" b="0" i="1" smtClean="0">
                                  <a:solidFill>
                                    <a:schemeClr val="tx1"/>
                                  </a:solidFill>
                                  <a:latin typeface="Cambria Math"/>
                                </a:rPr>
                                <m:t>𝑀</m:t>
                              </m:r>
                              <m:r>
                                <a:rPr lang="en-US" b="0" i="1" smtClean="0">
                                  <a:solidFill>
                                    <a:schemeClr val="tx1"/>
                                  </a:solidFill>
                                  <a:latin typeface="Cambria Math"/>
                                </a:rPr>
                                <m:t>′ </m:t>
                              </m:r>
                              <m:r>
                                <a:rPr lang="en-US" b="0" i="0" smtClean="0">
                                  <a:solidFill>
                                    <a:schemeClr val="tx1"/>
                                  </a:solidFill>
                                  <a:latin typeface="Cambria Math"/>
                                </a:rPr>
                                <m:t> </m:t>
                              </m:r>
                            </m:oMath>
                          </a14:m>
                          <a:r>
                            <a:rPr lang="en-US" dirty="0">
                              <a:solidFill>
                                <a:schemeClr val="tx1"/>
                              </a:solidFill>
                            </a:rPr>
                            <a:t> </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a:rPr>
                                    <m:t>𝑀</m:t>
                                  </m:r>
                                </m:e>
                                <m:sup>
                                  <m:r>
                                    <a:rPr lang="en-US" b="0" i="1" smtClean="0">
                                      <a:solidFill>
                                        <a:schemeClr val="tx1"/>
                                      </a:solidFill>
                                      <a:latin typeface="Cambria Math"/>
                                    </a:rPr>
                                    <m:t>′</m:t>
                                  </m:r>
                                </m:sup>
                              </m:sSup>
                              <m:r>
                                <a:rPr lang="en-US" b="0" i="1" smtClean="0">
                                  <a:solidFill>
                                    <a:schemeClr val="tx1"/>
                                  </a:solidFill>
                                  <a:latin typeface="Cambria Math"/>
                                </a:rPr>
                                <m:t>⊆</m:t>
                              </m:r>
                              <m:r>
                                <a:rPr lang="en-US" b="0" i="1" smtClean="0">
                                  <a:solidFill>
                                    <a:schemeClr val="tx1"/>
                                  </a:solidFill>
                                  <a:latin typeface="Cambria Math"/>
                                </a:rPr>
                                <m:t>𝑀</m:t>
                              </m:r>
                              <m:r>
                                <a:rPr lang="en-US" b="0" i="1" smtClean="0">
                                  <a:solidFill>
                                    <a:schemeClr val="tx1"/>
                                  </a:solidFill>
                                  <a:latin typeface="Cambria Math"/>
                                </a:rPr>
                                <m:t> </m:t>
                              </m:r>
                              <m:r>
                                <a:rPr lang="en-US" b="0" i="1" smtClean="0">
                                  <a:solidFill>
                                    <a:schemeClr val="tx1"/>
                                  </a:solidFill>
                                  <a:latin typeface="Cambria Math"/>
                                </a:rPr>
                                <m:t>𝑎𝑛𝑑</m:t>
                              </m:r>
                              <m:r>
                                <a:rPr lang="en-US" b="0" i="1" smtClean="0">
                                  <a:solidFill>
                                    <a:schemeClr val="tx1"/>
                                  </a:solidFill>
                                  <a:latin typeface="Cambria Math"/>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a:rPr>
                                    <m:t>𝑀</m:t>
                                  </m:r>
                                </m:e>
                                <m:sup>
                                  <m:r>
                                    <a:rPr lang="en-US" b="0" i="1" smtClean="0">
                                      <a:solidFill>
                                        <a:schemeClr val="tx1"/>
                                      </a:solidFill>
                                      <a:latin typeface="Cambria Math"/>
                                    </a:rPr>
                                    <m:t>′</m:t>
                                  </m:r>
                                </m:sup>
                              </m:sSup>
                              <m:r>
                                <a:rPr lang="en-US" b="0" i="1" smtClean="0">
                                  <a:solidFill>
                                    <a:schemeClr val="tx1"/>
                                  </a:solidFill>
                                  <a:latin typeface="Cambria Math"/>
                                </a:rPr>
                                <m:t>𝑖𝑠</m:t>
                              </m:r>
                              <m:r>
                                <a:rPr lang="en-US" b="0" i="1" smtClean="0">
                                  <a:solidFill>
                                    <a:schemeClr val="tx1"/>
                                  </a:solidFill>
                                  <a:latin typeface="Cambria Math"/>
                                </a:rPr>
                                <m:t> </m:t>
                              </m:r>
                              <m:r>
                                <a:rPr lang="en-US" b="0" i="1" smtClean="0">
                                  <a:solidFill>
                                    <a:schemeClr val="tx1"/>
                                  </a:solidFill>
                                  <a:latin typeface="Cambria Math"/>
                                </a:rPr>
                                <m:t>𝑓𝑎𝑙𝑠𝑒</m:t>
                              </m:r>
                              <m:r>
                                <a:rPr lang="en-US" b="0" i="1" smtClean="0">
                                  <a:solidFill>
                                    <a:schemeClr val="tx1"/>
                                  </a:solidFill>
                                  <a:latin typeface="Cambria Math"/>
                                </a:rPr>
                                <m:t> </m:t>
                              </m:r>
                              <m:r>
                                <a:rPr lang="en-US" b="0" i="1" smtClean="0">
                                  <a:solidFill>
                                    <a:schemeClr val="tx1"/>
                                  </a:solidFill>
                                  <a:latin typeface="Cambria Math"/>
                                </a:rPr>
                                <m:t>𝑢𝑛𝑑𝑒𝑟</m:t>
                              </m:r>
                              <m:r>
                                <a:rPr lang="en-US" b="0" i="1" smtClean="0">
                                  <a:solidFill>
                                    <a:schemeClr val="tx1"/>
                                  </a:solidFill>
                                  <a:latin typeface="Cambria Math"/>
                                </a:rPr>
                                <m:t> </m:t>
                              </m:r>
                              <m:r>
                                <a:rPr lang="en-US" b="0" i="1" smtClean="0">
                                  <a:solidFill>
                                    <a:schemeClr val="tx1"/>
                                  </a:solidFill>
                                  <a:latin typeface="Cambria Math"/>
                                </a:rPr>
                                <m:t>𝑇</m:t>
                              </m:r>
                            </m:oMath>
                          </a14:m>
                          <a:r>
                            <a:rPr lang="en-US" dirty="0">
                              <a:solidFill>
                                <a:schemeClr val="tx1"/>
                              </a:solidFill>
                            </a:rPr>
                            <a:t> </a:t>
                          </a:r>
                          <a:endParaRPr lang="en-US" dirty="0" err="1">
                            <a:solidFill>
                              <a:schemeClr val="tx1"/>
                            </a:solidFill>
                          </a:endParaRPr>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nvPr>
            </p:nvGraphicFramePr>
            <p:xfrm>
              <a:off x="152400" y="1905000"/>
              <a:ext cx="8991600" cy="996342"/>
            </p:xfrm>
            <a:graphic>
              <a:graphicData uri="http://schemas.openxmlformats.org/drawingml/2006/table">
                <a:tbl>
                  <a:tblPr firstRow="1" bandRow="1">
                    <a:tableStyleId>{2D5ABB26-0587-4C30-8999-92F81FD0307C}</a:tableStyleId>
                  </a:tblPr>
                  <a:tblGrid>
                    <a:gridCol w="1676400"/>
                    <a:gridCol w="3657600"/>
                    <a:gridCol w="3657600"/>
                  </a:tblGrid>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T- </a:t>
                          </a:r>
                          <a:r>
                            <a:rPr lang="en-US" b="0" dirty="0" smtClean="0">
                              <a:solidFill>
                                <a:schemeClr val="tx1"/>
                              </a:solidFill>
                            </a:rPr>
                            <a:t>Propagate</a:t>
                          </a:r>
                        </a:p>
                      </a:txBody>
                      <a:tcPr/>
                    </a:tc>
                    <a:tc>
                      <a:txBody>
                        <a:bodyPr/>
                        <a:lstStyle/>
                        <a:p>
                          <a:endParaRPr lang="en-US"/>
                        </a:p>
                      </a:txBody>
                      <a:tcPr>
                        <a:blipFill rotWithShape="0">
                          <a:blip r:embed="rId2"/>
                          <a:stretch>
                            <a:fillRect l="-45833" t="-5882" r="-100000" b="-92941"/>
                          </a:stretch>
                        </a:blipFill>
                      </a:tcPr>
                    </a:tc>
                    <a:tc>
                      <a:txBody>
                        <a:bodyPr/>
                        <a:lstStyle/>
                        <a:p>
                          <a:endParaRPr lang="en-US"/>
                        </a:p>
                      </a:txBody>
                      <a:tcPr>
                        <a:blipFill rotWithShape="0">
                          <a:blip r:embed="rId2"/>
                          <a:stretch>
                            <a:fillRect l="-145833" t="-5882" b="-92941"/>
                          </a:stretch>
                        </a:blipFill>
                      </a:tcPr>
                    </a:tc>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T- </a:t>
                          </a:r>
                          <a:r>
                            <a:rPr lang="en-US" b="0" dirty="0" smtClean="0">
                              <a:solidFill>
                                <a:schemeClr val="tx1"/>
                              </a:solidFill>
                            </a:rPr>
                            <a:t>Conflict</a:t>
                          </a:r>
                        </a:p>
                      </a:txBody>
                      <a:tcPr/>
                    </a:tc>
                    <a:tc>
                      <a:txBody>
                        <a:bodyPr/>
                        <a:lstStyle/>
                        <a:p>
                          <a:endParaRPr lang="en-US"/>
                        </a:p>
                      </a:txBody>
                      <a:tcPr>
                        <a:blipFill rotWithShape="0">
                          <a:blip r:embed="rId2"/>
                          <a:stretch>
                            <a:fillRect l="-45833" t="-113924" r="-100000"/>
                          </a:stretch>
                        </a:blipFill>
                      </a:tcPr>
                    </a:tc>
                    <a:tc>
                      <a:txBody>
                        <a:bodyPr/>
                        <a:lstStyle/>
                        <a:p>
                          <a:endParaRPr lang="en-US"/>
                        </a:p>
                      </a:txBody>
                      <a:tcPr>
                        <a:blipFill rotWithShape="0">
                          <a:blip r:embed="rId2"/>
                          <a:stretch>
                            <a:fillRect l="-145833" t="-113924"/>
                          </a:stretch>
                        </a:blipFill>
                      </a:tcPr>
                    </a:tc>
                  </a:tr>
                </a:tbl>
              </a:graphicData>
            </a:graphic>
          </p:graphicFrame>
        </mc:Fallback>
      </mc:AlternateContent>
      <p:grpSp>
        <p:nvGrpSpPr>
          <p:cNvPr id="11" name="Group 10"/>
          <p:cNvGrpSpPr/>
          <p:nvPr/>
        </p:nvGrpSpPr>
        <p:grpSpPr>
          <a:xfrm>
            <a:off x="199020" y="4876800"/>
            <a:ext cx="8487780" cy="780439"/>
            <a:chOff x="300524" y="4876800"/>
            <a:chExt cx="8487780" cy="780439"/>
          </a:xfrm>
        </p:grpSpPr>
        <mc:AlternateContent xmlns:mc="http://schemas.openxmlformats.org/markup-compatibility/2006" xmlns:a14="http://schemas.microsoft.com/office/drawing/2010/main">
          <mc:Choice Requires="a14">
            <p:sp>
              <p:nvSpPr>
                <p:cNvPr id="6" name="TextBox 5"/>
                <p:cNvSpPr txBox="1"/>
                <p:nvPr/>
              </p:nvSpPr>
              <p:spPr>
                <a:xfrm>
                  <a:off x="2133600" y="4876800"/>
                  <a:ext cx="4470496" cy="369332"/>
                </a:xfrm>
                <a:prstGeom prst="rect">
                  <a:avLst/>
                </a:prstGeom>
                <a:noFill/>
              </p:spPr>
              <p:txBody>
                <a:bodyPr wrap="square" rtlCol="0">
                  <a:spAutoFit/>
                </a:bodyPr>
                <a:lstStyle/>
                <a:p>
                  <a14:m>
                    <m:oMath xmlns:m="http://schemas.openxmlformats.org/officeDocument/2006/math">
                      <m:r>
                        <a:rPr lang="en-US" b="0" i="1" smtClean="0">
                          <a:solidFill>
                            <a:schemeClr val="tx1"/>
                          </a:solidFill>
                          <a:latin typeface="Cambria Math"/>
                        </a:rPr>
                        <m:t>𝑀</m:t>
                      </m:r>
                      <m:r>
                        <a:rPr lang="en-US" b="0" i="1" smtClean="0">
                          <a:solidFill>
                            <a:schemeClr val="tx1"/>
                          </a:solidFill>
                          <a:latin typeface="Cambria Math"/>
                        </a:rPr>
                        <m:t>  |   </m:t>
                      </m:r>
                      <m:r>
                        <a:rPr lang="en-US" i="1">
                          <a:solidFill>
                            <a:schemeClr val="tx1"/>
                          </a:solidFill>
                          <a:latin typeface="Cambria Math"/>
                        </a:rPr>
                        <m:t>𝐹</m:t>
                      </m:r>
                      <m:r>
                        <a:rPr lang="en-US" b="0" i="1" smtClean="0">
                          <a:solidFill>
                            <a:schemeClr val="tx1"/>
                          </a:solidFill>
                          <a:latin typeface="Cambria Math"/>
                        </a:rPr>
                        <m:t>⟹ </m:t>
                      </m:r>
                    </m:oMath>
                  </a14:m>
                  <a:r>
                    <a:rPr lang="en-US" dirty="0">
                      <a:solidFill>
                        <a:schemeClr val="tx1"/>
                      </a:solidFill>
                    </a:rPr>
                    <a:t>   </a:t>
                  </a:r>
                  <a14:m>
                    <m:oMath xmlns:m="http://schemas.openxmlformats.org/officeDocument/2006/math">
                      <m:r>
                        <a:rPr lang="en-US" b="0" i="1" dirty="0" smtClean="0">
                          <a:solidFill>
                            <a:schemeClr val="tx1"/>
                          </a:solidFill>
                          <a:latin typeface="Cambria Math"/>
                        </a:rPr>
                        <m:t>𝑀</m:t>
                      </m:r>
                      <m:r>
                        <a:rPr lang="en-US" b="0" i="1" dirty="0" smtClean="0">
                          <a:solidFill>
                            <a:schemeClr val="tx1"/>
                          </a:solidFill>
                          <a:latin typeface="Cambria Math"/>
                        </a:rPr>
                        <m:t> |    </m:t>
                      </m:r>
                      <m:r>
                        <a:rPr lang="en-US" i="1">
                          <a:solidFill>
                            <a:schemeClr val="tx1"/>
                          </a:solidFill>
                          <a:latin typeface="Cambria Math"/>
                        </a:rPr>
                        <m:t>𝐹</m:t>
                      </m:r>
                      <m:r>
                        <a:rPr lang="en-US" i="1">
                          <a:solidFill>
                            <a:schemeClr val="tx1"/>
                          </a:solidFill>
                          <a:latin typeface="Cambria Math"/>
                        </a:rPr>
                        <m:t>,  </m:t>
                      </m:r>
                      <m:r>
                        <a:rPr lang="en-US" b="0" i="1" smtClean="0">
                          <a:solidFill>
                            <a:schemeClr val="tx1"/>
                          </a:solidFill>
                          <a:latin typeface="Cambria Math"/>
                        </a:rPr>
                        <m:t>𝑎</m:t>
                      </m:r>
                      <m:r>
                        <a:rPr lang="en-US" b="0" i="1" smtClean="0">
                          <a:solidFill>
                            <a:schemeClr val="tx1"/>
                          </a:solidFill>
                          <a:latin typeface="Cambria Math"/>
                        </a:rPr>
                        <m:t>≤</m:t>
                      </m:r>
                      <m:r>
                        <a:rPr lang="en-US" b="0" i="1" smtClean="0">
                          <a:solidFill>
                            <a:schemeClr val="tx1"/>
                          </a:solidFill>
                          <a:latin typeface="Cambria Math"/>
                        </a:rPr>
                        <m:t>𝑏</m:t>
                      </m:r>
                      <m:r>
                        <a:rPr lang="en-US" b="0" i="1" smtClean="0">
                          <a:solidFill>
                            <a:schemeClr val="tx1"/>
                          </a:solidFill>
                          <a:latin typeface="Cambria Math"/>
                        </a:rPr>
                        <m:t>∨</m:t>
                      </m:r>
                      <m:r>
                        <a:rPr lang="en-US" b="0" i="1" smtClean="0">
                          <a:solidFill>
                            <a:schemeClr val="tx1"/>
                          </a:solidFill>
                          <a:latin typeface="Cambria Math"/>
                        </a:rPr>
                        <m:t>𝑏</m:t>
                      </m:r>
                      <m:r>
                        <a:rPr lang="en-US" b="0" i="1" smtClean="0">
                          <a:solidFill>
                            <a:schemeClr val="tx1"/>
                          </a:solidFill>
                          <a:latin typeface="Cambria Math"/>
                        </a:rPr>
                        <m:t>≤</m:t>
                      </m:r>
                      <m:r>
                        <a:rPr lang="en-US" b="0" i="1" smtClean="0">
                          <a:solidFill>
                            <a:schemeClr val="tx1"/>
                          </a:solidFill>
                          <a:latin typeface="Cambria Math"/>
                        </a:rPr>
                        <m:t>𝑐</m:t>
                      </m:r>
                      <m:r>
                        <a:rPr lang="en-US" b="0" i="1" smtClean="0">
                          <a:solidFill>
                            <a:schemeClr val="tx1"/>
                          </a:solidFill>
                          <a:latin typeface="Cambria Math"/>
                        </a:rPr>
                        <m:t>∨</m:t>
                      </m:r>
                      <m:r>
                        <a:rPr lang="en-US" b="0" i="1" smtClean="0">
                          <a:solidFill>
                            <a:schemeClr val="tx1"/>
                          </a:solidFill>
                          <a:latin typeface="Cambria Math"/>
                        </a:rPr>
                        <m:t>𝑐</m:t>
                      </m:r>
                      <m:r>
                        <a:rPr lang="en-US" b="0" i="1" smtClean="0">
                          <a:solidFill>
                            <a:schemeClr val="tx1"/>
                          </a:solidFill>
                          <a:latin typeface="Cambria Math"/>
                        </a:rPr>
                        <m:t>&lt;</m:t>
                      </m:r>
                      <m:r>
                        <a:rPr lang="en-US" b="0" i="1" smtClean="0">
                          <a:solidFill>
                            <a:schemeClr val="tx1"/>
                          </a:solidFill>
                          <a:latin typeface="Cambria Math"/>
                        </a:rPr>
                        <m:t>𝑎</m:t>
                      </m:r>
                    </m:oMath>
                  </a14:m>
                  <a:r>
                    <a:rPr lang="en-US" dirty="0">
                      <a:solidFill>
                        <a:schemeClr val="tx1"/>
                      </a:solidFill>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2133600" y="4876800"/>
                  <a:ext cx="4470496" cy="369332"/>
                </a:xfrm>
                <a:prstGeom prst="rect">
                  <a:avLst/>
                </a:prstGeom>
                <a:blipFill rotWithShape="0">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410200" y="5287907"/>
                  <a:ext cx="33781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𝑤h𝑒𝑟𝑒</m:t>
                        </m:r>
                        <m:r>
                          <a:rPr lang="en-US" b="0" i="1" smtClean="0">
                            <a:solidFill>
                              <a:schemeClr val="tx1"/>
                            </a:solidFill>
                            <a:latin typeface="Cambria Math"/>
                          </a:rPr>
                          <m:t> </m:t>
                        </m:r>
                        <m:r>
                          <a:rPr lang="en-US" i="1" smtClean="0">
                            <a:solidFill>
                              <a:schemeClr val="tx1"/>
                            </a:solidFill>
                            <a:latin typeface="Cambria Math"/>
                          </a:rPr>
                          <m:t>𝑎</m:t>
                        </m:r>
                        <m:r>
                          <a:rPr lang="en-US" i="1" smtClean="0">
                            <a:solidFill>
                              <a:schemeClr val="tx1"/>
                            </a:solidFill>
                            <a:latin typeface="Cambria Math"/>
                          </a:rPr>
                          <m:t>&gt;</m:t>
                        </m:r>
                        <m:r>
                          <a:rPr lang="en-US" i="1" smtClean="0">
                            <a:solidFill>
                              <a:schemeClr val="tx1"/>
                            </a:solidFill>
                            <a:latin typeface="Cambria Math"/>
                          </a:rPr>
                          <m:t>𝑏</m:t>
                        </m:r>
                        <m:r>
                          <a:rPr lang="en-US" i="1" smtClean="0">
                            <a:solidFill>
                              <a:schemeClr val="tx1"/>
                            </a:solidFill>
                            <a:latin typeface="Cambria Math"/>
                          </a:rPr>
                          <m:t>, </m:t>
                        </m:r>
                        <m:r>
                          <a:rPr lang="en-US" i="1" smtClean="0">
                            <a:solidFill>
                              <a:schemeClr val="tx1"/>
                            </a:solidFill>
                            <a:latin typeface="Cambria Math"/>
                          </a:rPr>
                          <m:t>𝑏</m:t>
                        </m:r>
                        <m:r>
                          <a:rPr lang="en-US" i="1" smtClean="0">
                            <a:solidFill>
                              <a:schemeClr val="tx1"/>
                            </a:solidFill>
                            <a:latin typeface="Cambria Math"/>
                          </a:rPr>
                          <m:t>&gt; </m:t>
                        </m:r>
                        <m:r>
                          <a:rPr lang="en-US" i="1" smtClean="0">
                            <a:solidFill>
                              <a:schemeClr val="tx1"/>
                            </a:solidFill>
                            <a:latin typeface="Cambria Math"/>
                          </a:rPr>
                          <m:t>𝑐</m:t>
                        </m:r>
                        <m:r>
                          <a:rPr lang="en-US" i="1" smtClean="0">
                            <a:solidFill>
                              <a:schemeClr val="tx1"/>
                            </a:solidFill>
                            <a:latin typeface="Cambria Math"/>
                          </a:rPr>
                          <m:t>, </m:t>
                        </m:r>
                        <m:r>
                          <a:rPr lang="en-US" i="1" smtClean="0">
                            <a:solidFill>
                              <a:schemeClr val="tx1"/>
                            </a:solidFill>
                            <a:latin typeface="Cambria Math"/>
                          </a:rPr>
                          <m:t>𝑎</m:t>
                        </m:r>
                        <m:r>
                          <a:rPr lang="en-US" i="1" smtClean="0">
                            <a:solidFill>
                              <a:schemeClr val="tx1"/>
                            </a:solidFill>
                            <a:latin typeface="Cambria Math"/>
                          </a:rPr>
                          <m:t>≤</m:t>
                        </m:r>
                        <m:r>
                          <a:rPr lang="en-US" i="1" smtClean="0">
                            <a:solidFill>
                              <a:schemeClr val="tx1"/>
                            </a:solidFill>
                            <a:latin typeface="Cambria Math"/>
                          </a:rPr>
                          <m:t>𝑐</m:t>
                        </m:r>
                        <m:r>
                          <a:rPr lang="en-US" b="0" i="1" smtClean="0">
                            <a:solidFill>
                              <a:schemeClr val="tx1"/>
                            </a:solidFill>
                            <a:latin typeface="Cambria Math"/>
                          </a:rPr>
                          <m:t>⊆</m:t>
                        </m:r>
                        <m:r>
                          <a:rPr lang="en-US" b="0" i="1" smtClean="0">
                            <a:solidFill>
                              <a:schemeClr val="tx1"/>
                            </a:solidFill>
                            <a:latin typeface="Cambria Math"/>
                          </a:rPr>
                          <m:t>𝑀</m:t>
                        </m:r>
                        <m:r>
                          <a:rPr lang="en-US" i="1">
                            <a:solidFill>
                              <a:schemeClr val="tx1"/>
                            </a:solidFill>
                            <a:latin typeface="Cambria Math"/>
                          </a:rPr>
                          <m:t> </m:t>
                        </m:r>
                      </m:oMath>
                    </m:oMathPara>
                  </a14:m>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410200" y="5287907"/>
                  <a:ext cx="3378104" cy="369332"/>
                </a:xfrm>
                <a:prstGeom prst="rect">
                  <a:avLst/>
                </a:prstGeom>
                <a:blipFill rotWithShape="0">
                  <a:blip r:embed="rId4"/>
                  <a:stretch>
                    <a:fillRect/>
                  </a:stretch>
                </a:blipFill>
              </p:spPr>
              <p:txBody>
                <a:bodyPr/>
                <a:lstStyle/>
                <a:p>
                  <a:r>
                    <a:rPr lang="en-US">
                      <a:noFill/>
                    </a:rPr>
                    <a:t> </a:t>
                  </a:r>
                </a:p>
              </p:txBody>
            </p:sp>
          </mc:Fallback>
        </mc:AlternateContent>
        <p:sp>
          <p:nvSpPr>
            <p:cNvPr id="8" name="Rectangle 7"/>
            <p:cNvSpPr/>
            <p:nvPr/>
          </p:nvSpPr>
          <p:spPr>
            <a:xfrm>
              <a:off x="300524" y="4906907"/>
              <a:ext cx="1138710" cy="369332"/>
            </a:xfrm>
            <a:prstGeom prst="rect">
              <a:avLst/>
            </a:prstGeom>
          </p:spPr>
          <p:txBody>
            <a:bodyPr wrap="none">
              <a:spAutoFit/>
            </a:bodyPr>
            <a:lstStyle/>
            <a:p>
              <a:pPr defTabSz="914363" fontAlgn="auto">
                <a:spcBef>
                  <a:spcPts val="0"/>
                </a:spcBef>
                <a:spcAft>
                  <a:spcPts val="0"/>
                </a:spcAft>
                <a:defRPr/>
              </a:pPr>
              <a:r>
                <a:rPr lang="en-US" b="1" dirty="0"/>
                <a:t>T</a:t>
              </a:r>
              <a:r>
                <a:rPr lang="en-US" dirty="0"/>
                <a:t>- Conflict</a:t>
              </a:r>
            </a:p>
          </p:txBody>
        </p:sp>
      </p:grpSp>
      <mc:AlternateContent xmlns:mc="http://schemas.openxmlformats.org/markup-compatibility/2006" xmlns:a14="http://schemas.microsoft.com/office/drawing/2010/main">
        <mc:Choice Requires="a14">
          <p:sp>
            <p:nvSpPr>
              <p:cNvPr id="5" name="TextBox 4"/>
              <p:cNvSpPr txBox="1"/>
              <p:nvPr/>
            </p:nvSpPr>
            <p:spPr>
              <a:xfrm>
                <a:off x="2154125" y="3276600"/>
                <a:ext cx="6307368" cy="928267"/>
              </a:xfrm>
              <a:prstGeom prst="rect">
                <a:avLst/>
              </a:prstGeom>
              <a:noFill/>
            </p:spPr>
            <p:txBody>
              <a:bodyPr wrap="none" rtlCol="0">
                <a:spAutoFit/>
              </a:bodyPr>
              <a:lstStyle/>
              <a:p>
                <a14:m>
                  <m:oMath xmlns:m="http://schemas.openxmlformats.org/officeDocument/2006/math">
                    <m:r>
                      <a:rPr lang="en-US" i="1" smtClean="0">
                        <a:solidFill>
                          <a:schemeClr val="tx1"/>
                        </a:solidFill>
                        <a:latin typeface="Cambria Math"/>
                      </a:rPr>
                      <m:t>𝑎</m:t>
                    </m:r>
                    <m:r>
                      <a:rPr lang="en-US" i="1" smtClean="0">
                        <a:solidFill>
                          <a:schemeClr val="tx1"/>
                        </a:solidFill>
                        <a:latin typeface="Cambria Math"/>
                      </a:rPr>
                      <m:t>&gt;</m:t>
                    </m:r>
                    <m:r>
                      <a:rPr lang="en-US" i="1" smtClean="0">
                        <a:solidFill>
                          <a:schemeClr val="tx1"/>
                        </a:solidFill>
                        <a:latin typeface="Cambria Math"/>
                      </a:rPr>
                      <m:t>𝑏</m:t>
                    </m:r>
                    <m:r>
                      <a:rPr lang="en-US" i="1" smtClean="0">
                        <a:solidFill>
                          <a:schemeClr val="tx1"/>
                        </a:solidFill>
                        <a:latin typeface="Cambria Math"/>
                      </a:rPr>
                      <m:t>, </m:t>
                    </m:r>
                    <m:r>
                      <a:rPr lang="en-US" i="1" smtClean="0">
                        <a:solidFill>
                          <a:schemeClr val="tx1"/>
                        </a:solidFill>
                        <a:latin typeface="Cambria Math"/>
                      </a:rPr>
                      <m:t>𝑏</m:t>
                    </m:r>
                    <m:r>
                      <a:rPr lang="en-US" i="1" smtClean="0">
                        <a:solidFill>
                          <a:schemeClr val="tx1"/>
                        </a:solidFill>
                        <a:latin typeface="Cambria Math"/>
                      </a:rPr>
                      <m:t>&gt; </m:t>
                    </m:r>
                    <m:r>
                      <a:rPr lang="en-US" i="1" smtClean="0">
                        <a:solidFill>
                          <a:schemeClr val="tx1"/>
                        </a:solidFill>
                        <a:latin typeface="Cambria Math"/>
                      </a:rPr>
                      <m:t>𝑐</m:t>
                    </m:r>
                    <m:r>
                      <a:rPr lang="en-US" b="0" i="1" smtClean="0">
                        <a:solidFill>
                          <a:schemeClr val="tx1"/>
                        </a:solidFill>
                        <a:latin typeface="Cambria Math"/>
                      </a:rPr>
                      <m:t>     |   </m:t>
                    </m:r>
                    <m:r>
                      <a:rPr lang="en-US" i="1">
                        <a:solidFill>
                          <a:schemeClr val="tx1"/>
                        </a:solidFill>
                        <a:latin typeface="Cambria Math"/>
                      </a:rPr>
                      <m:t>𝐹</m:t>
                    </m:r>
                    <m:r>
                      <a:rPr lang="en-US" i="1">
                        <a:solidFill>
                          <a:schemeClr val="tx1"/>
                        </a:solidFill>
                        <a:latin typeface="Cambria Math"/>
                      </a:rPr>
                      <m:t>, </m:t>
                    </m:r>
                    <m:r>
                      <a:rPr lang="en-US" i="1">
                        <a:solidFill>
                          <a:schemeClr val="tx1"/>
                        </a:solidFill>
                        <a:latin typeface="Cambria Math"/>
                      </a:rPr>
                      <m:t>𝑎</m:t>
                    </m:r>
                    <m:r>
                      <a:rPr lang="en-US" i="1">
                        <a:solidFill>
                          <a:schemeClr val="tx1"/>
                        </a:solidFill>
                        <a:latin typeface="Cambria Math"/>
                      </a:rPr>
                      <m:t>≤</m:t>
                    </m:r>
                    <m:r>
                      <a:rPr lang="en-US" i="1">
                        <a:solidFill>
                          <a:schemeClr val="tx1"/>
                        </a:solidFill>
                        <a:latin typeface="Cambria Math"/>
                      </a:rPr>
                      <m:t>𝑐</m:t>
                    </m:r>
                    <m:r>
                      <a:rPr lang="en-US" i="1">
                        <a:solidFill>
                          <a:schemeClr val="tx1"/>
                        </a:solidFill>
                        <a:latin typeface="Cambria Math"/>
                      </a:rPr>
                      <m:t>∨</m:t>
                    </m:r>
                    <m:r>
                      <a:rPr lang="en-US" i="1">
                        <a:solidFill>
                          <a:schemeClr val="tx1"/>
                        </a:solidFill>
                        <a:latin typeface="Cambria Math"/>
                      </a:rPr>
                      <m:t>𝑏</m:t>
                    </m:r>
                    <m:r>
                      <a:rPr lang="en-US" i="1">
                        <a:solidFill>
                          <a:schemeClr val="tx1"/>
                        </a:solidFill>
                        <a:latin typeface="Cambria Math"/>
                      </a:rPr>
                      <m:t>≤</m:t>
                    </m:r>
                    <m:r>
                      <a:rPr lang="en-US" i="1">
                        <a:solidFill>
                          <a:schemeClr val="tx1"/>
                        </a:solidFill>
                        <a:latin typeface="Cambria Math"/>
                      </a:rPr>
                      <m:t>𝑑</m:t>
                    </m:r>
                    <m:r>
                      <a:rPr lang="en-US" b="0" i="1" smtClean="0">
                        <a:solidFill>
                          <a:schemeClr val="tx1"/>
                        </a:solidFill>
                        <a:latin typeface="Cambria Math"/>
                      </a:rPr>
                      <m:t> ⟹ </m:t>
                    </m:r>
                  </m:oMath>
                </a14:m>
                <a:r>
                  <a:rPr lang="en-US" dirty="0">
                    <a:solidFill>
                      <a:schemeClr val="tx1"/>
                    </a:solidFill>
                  </a:rPr>
                  <a:t> </a:t>
                </a:r>
              </a:p>
              <a:p>
                <a:endParaRPr lang="en-US" dirty="0">
                  <a:solidFill>
                    <a:schemeClr val="tx1"/>
                  </a:solidFill>
                </a:endParaRPr>
              </a:p>
              <a:p>
                <a14:m>
                  <m:oMath xmlns:m="http://schemas.openxmlformats.org/officeDocument/2006/math">
                    <m:r>
                      <a:rPr lang="en-US" b="0" i="1" smtClean="0">
                        <a:solidFill>
                          <a:schemeClr val="tx1"/>
                        </a:solidFill>
                        <a:latin typeface="Cambria Math"/>
                      </a:rPr>
                      <m:t>                           </m:t>
                    </m:r>
                    <m:r>
                      <a:rPr lang="en-US" i="1">
                        <a:solidFill>
                          <a:schemeClr val="tx1"/>
                        </a:solidFill>
                        <a:latin typeface="Cambria Math"/>
                      </a:rPr>
                      <m:t>𝑎</m:t>
                    </m:r>
                    <m:r>
                      <a:rPr lang="en-US" i="1">
                        <a:solidFill>
                          <a:schemeClr val="tx1"/>
                        </a:solidFill>
                        <a:latin typeface="Cambria Math"/>
                      </a:rPr>
                      <m:t>&gt;</m:t>
                    </m:r>
                    <m:r>
                      <a:rPr lang="en-US" i="1">
                        <a:solidFill>
                          <a:schemeClr val="tx1"/>
                        </a:solidFill>
                        <a:latin typeface="Cambria Math"/>
                      </a:rPr>
                      <m:t>𝑏</m:t>
                    </m:r>
                    <m:r>
                      <a:rPr lang="en-US" i="1">
                        <a:solidFill>
                          <a:schemeClr val="tx1"/>
                        </a:solidFill>
                        <a:latin typeface="Cambria Math"/>
                      </a:rPr>
                      <m:t>, </m:t>
                    </m:r>
                    <m:r>
                      <a:rPr lang="en-US" i="1">
                        <a:solidFill>
                          <a:schemeClr val="tx1"/>
                        </a:solidFill>
                        <a:latin typeface="Cambria Math"/>
                      </a:rPr>
                      <m:t>𝑏</m:t>
                    </m:r>
                    <m:r>
                      <a:rPr lang="en-US" i="1">
                        <a:solidFill>
                          <a:schemeClr val="tx1"/>
                        </a:solidFill>
                        <a:latin typeface="Cambria Math"/>
                      </a:rPr>
                      <m:t>&gt; </m:t>
                    </m:r>
                    <m:r>
                      <a:rPr lang="en-US" i="1">
                        <a:solidFill>
                          <a:schemeClr val="tx1"/>
                        </a:solidFill>
                        <a:latin typeface="Cambria Math"/>
                      </a:rPr>
                      <m:t>𝑐</m:t>
                    </m:r>
                    <m:r>
                      <a:rPr lang="en-US">
                        <a:solidFill>
                          <a:schemeClr val="tx1"/>
                        </a:solidFill>
                        <a:latin typeface="Cambria Math"/>
                      </a:rPr>
                      <m:t>, </m:t>
                    </m:r>
                    <m:r>
                      <a:rPr lang="en-US" i="1">
                        <a:solidFill>
                          <a:schemeClr val="tx1"/>
                        </a:solidFill>
                        <a:latin typeface="Cambria Math"/>
                      </a:rPr>
                      <m:t>𝑏</m:t>
                    </m:r>
                    <m:r>
                      <a:rPr lang="en-US" i="1">
                        <a:solidFill>
                          <a:schemeClr val="tx1"/>
                        </a:solidFill>
                        <a:latin typeface="Cambria Math"/>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a:rPr>
                          <m:t>𝑑</m:t>
                        </m:r>
                      </m:e>
                      <m:sup>
                        <m:r>
                          <a:rPr lang="en-US" i="1">
                            <a:solidFill>
                              <a:schemeClr val="tx1"/>
                            </a:solidFill>
                            <a:latin typeface="Cambria Math"/>
                          </a:rPr>
                          <m:t>𝑎</m:t>
                        </m:r>
                        <m:r>
                          <a:rPr lang="en-US" i="1">
                            <a:solidFill>
                              <a:schemeClr val="tx1"/>
                            </a:solidFill>
                            <a:latin typeface="Cambria Math"/>
                          </a:rPr>
                          <m:t>≤</m:t>
                        </m:r>
                        <m:r>
                          <a:rPr lang="en-US" i="1">
                            <a:solidFill>
                              <a:schemeClr val="tx1"/>
                            </a:solidFill>
                            <a:latin typeface="Cambria Math"/>
                          </a:rPr>
                          <m:t>𝑐</m:t>
                        </m:r>
                        <m:r>
                          <a:rPr lang="en-US" i="1">
                            <a:solidFill>
                              <a:schemeClr val="tx1"/>
                            </a:solidFill>
                            <a:latin typeface="Cambria Math"/>
                          </a:rPr>
                          <m:t>∨</m:t>
                        </m:r>
                        <m:r>
                          <a:rPr lang="en-US" i="1">
                            <a:solidFill>
                              <a:schemeClr val="tx1"/>
                            </a:solidFill>
                            <a:latin typeface="Cambria Math"/>
                          </a:rPr>
                          <m:t>𝑏</m:t>
                        </m:r>
                        <m:r>
                          <a:rPr lang="en-US" i="1">
                            <a:solidFill>
                              <a:schemeClr val="tx1"/>
                            </a:solidFill>
                            <a:latin typeface="Cambria Math"/>
                          </a:rPr>
                          <m:t>≤</m:t>
                        </m:r>
                        <m:r>
                          <a:rPr lang="en-US" i="1">
                            <a:solidFill>
                              <a:schemeClr val="tx1"/>
                            </a:solidFill>
                            <a:latin typeface="Cambria Math"/>
                          </a:rPr>
                          <m:t>𝑑</m:t>
                        </m:r>
                      </m:sup>
                    </m:sSup>
                    <m:r>
                      <a:rPr lang="en-US" i="1">
                        <a:solidFill>
                          <a:schemeClr val="tx1"/>
                        </a:solidFill>
                        <a:latin typeface="Cambria Math"/>
                      </a:rPr>
                      <m:t> </m:t>
                    </m:r>
                    <m:r>
                      <a:rPr lang="en-US" b="0" i="1" smtClean="0">
                        <a:solidFill>
                          <a:schemeClr val="tx1"/>
                        </a:solidFill>
                        <a:latin typeface="Cambria Math"/>
                      </a:rPr>
                      <m:t>   |    </m:t>
                    </m:r>
                    <m:r>
                      <a:rPr lang="en-US" i="1">
                        <a:solidFill>
                          <a:schemeClr val="tx1"/>
                        </a:solidFill>
                        <a:latin typeface="Cambria Math"/>
                      </a:rPr>
                      <m:t>𝐹</m:t>
                    </m:r>
                    <m:r>
                      <a:rPr lang="en-US" i="1">
                        <a:solidFill>
                          <a:schemeClr val="tx1"/>
                        </a:solidFill>
                        <a:latin typeface="Cambria Math"/>
                      </a:rPr>
                      <m:t>, </m:t>
                    </m:r>
                    <m:r>
                      <a:rPr lang="en-US" i="1">
                        <a:solidFill>
                          <a:schemeClr val="tx1"/>
                        </a:solidFill>
                        <a:latin typeface="Cambria Math"/>
                      </a:rPr>
                      <m:t>𝑎</m:t>
                    </m:r>
                    <m:r>
                      <a:rPr lang="en-US" i="1">
                        <a:solidFill>
                          <a:schemeClr val="tx1"/>
                        </a:solidFill>
                        <a:latin typeface="Cambria Math"/>
                      </a:rPr>
                      <m:t>≤</m:t>
                    </m:r>
                    <m:r>
                      <a:rPr lang="en-US" i="1">
                        <a:solidFill>
                          <a:schemeClr val="tx1"/>
                        </a:solidFill>
                        <a:latin typeface="Cambria Math"/>
                      </a:rPr>
                      <m:t>𝑐</m:t>
                    </m:r>
                    <m:r>
                      <a:rPr lang="en-US" i="1">
                        <a:solidFill>
                          <a:schemeClr val="tx1"/>
                        </a:solidFill>
                        <a:latin typeface="Cambria Math"/>
                      </a:rPr>
                      <m:t>∨</m:t>
                    </m:r>
                    <m:r>
                      <a:rPr lang="en-US" i="1">
                        <a:solidFill>
                          <a:schemeClr val="tx1"/>
                        </a:solidFill>
                        <a:latin typeface="Cambria Math"/>
                      </a:rPr>
                      <m:t>𝑏</m:t>
                    </m:r>
                    <m:r>
                      <a:rPr lang="en-US" i="1">
                        <a:solidFill>
                          <a:schemeClr val="tx1"/>
                        </a:solidFill>
                        <a:latin typeface="Cambria Math"/>
                      </a:rPr>
                      <m:t>≤</m:t>
                    </m:r>
                    <m:r>
                      <a:rPr lang="en-US" i="1">
                        <a:solidFill>
                          <a:schemeClr val="tx1"/>
                        </a:solidFill>
                        <a:latin typeface="Cambria Math"/>
                      </a:rPr>
                      <m:t>𝑑</m:t>
                    </m:r>
                  </m:oMath>
                </a14:m>
                <a:r>
                  <a:rPr lang="en-US" dirty="0">
                    <a:solidFill>
                      <a:schemeClr val="tx1"/>
                    </a:solidFill>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2154125" y="3276600"/>
                <a:ext cx="6307368" cy="928267"/>
              </a:xfrm>
              <a:prstGeom prst="rect">
                <a:avLst/>
              </a:prstGeom>
              <a:blipFill rotWithShape="0">
                <a:blip r:embed="rId5"/>
                <a:stretch>
                  <a:fillRect b="-5263"/>
                </a:stretch>
              </a:blipFill>
            </p:spPr>
            <p:txBody>
              <a:bodyPr/>
              <a:lstStyle/>
              <a:p>
                <a:r>
                  <a:rPr lang="en-US">
                    <a:noFill/>
                  </a:rPr>
                  <a:t> </a:t>
                </a:r>
              </a:p>
            </p:txBody>
          </p:sp>
        </mc:Fallback>
      </mc:AlternateContent>
      <p:sp>
        <p:nvSpPr>
          <p:cNvPr id="9" name="Rectangle 8"/>
          <p:cNvSpPr/>
          <p:nvPr/>
        </p:nvSpPr>
        <p:spPr>
          <a:xfrm>
            <a:off x="152400" y="3291602"/>
            <a:ext cx="1374287" cy="369332"/>
          </a:xfrm>
          <a:prstGeom prst="rect">
            <a:avLst/>
          </a:prstGeom>
        </p:spPr>
        <p:txBody>
          <a:bodyPr wrap="none">
            <a:spAutoFit/>
          </a:bodyPr>
          <a:lstStyle/>
          <a:p>
            <a:pPr defTabSz="914363" fontAlgn="auto">
              <a:spcBef>
                <a:spcPts val="0"/>
              </a:spcBef>
              <a:spcAft>
                <a:spcPts val="0"/>
              </a:spcAft>
              <a:defRPr/>
            </a:pPr>
            <a:r>
              <a:rPr lang="en-US" b="1" dirty="0"/>
              <a:t>T</a:t>
            </a:r>
            <a:r>
              <a:rPr lang="en-US" dirty="0"/>
              <a:t>- Propagate</a:t>
            </a:r>
          </a:p>
        </p:txBody>
      </p:sp>
    </p:spTree>
    <p:extLst>
      <p:ext uri="{BB962C8B-B14F-4D97-AF65-F5344CB8AC3E}">
        <p14:creationId xmlns:p14="http://schemas.microsoft.com/office/powerpoint/2010/main" val="1801217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1538" y="1612052"/>
            <a:ext cx="4462462" cy="5245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230189"/>
            <a:ext cx="8382000" cy="747897"/>
          </a:xfrm>
        </p:spPr>
        <p:txBody>
          <a:bodyPr/>
          <a:lstStyle/>
          <a:p>
            <a:r>
              <a:rPr lang="en-US" dirty="0"/>
              <a:t>CDCL(Weights) Solver Interaction </a:t>
            </a:r>
          </a:p>
        </p:txBody>
      </p:sp>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5579671" y="4618680"/>
              <a:ext cx="821520" cy="29520"/>
            </p14:xfrm>
          </p:contentPart>
        </mc:Choice>
        <mc:Fallback xmlns="">
          <p:pic>
            <p:nvPicPr>
              <p:cNvPr id="14" name="Ink 13"/>
              <p:cNvPicPr/>
              <p:nvPr/>
            </p:nvPicPr>
            <p:blipFill>
              <a:blip r:embed="rId4"/>
              <a:stretch>
                <a:fillRect/>
              </a:stretch>
            </p:blipFill>
            <p:spPr>
              <a:xfrm>
                <a:off x="5531812" y="4522560"/>
                <a:ext cx="917238"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5009791" y="5486400"/>
              <a:ext cx="702360" cy="25560"/>
            </p14:xfrm>
          </p:contentPart>
        </mc:Choice>
        <mc:Fallback xmlns="">
          <p:pic>
            <p:nvPicPr>
              <p:cNvPr id="15" name="Ink 14"/>
              <p:cNvPicPr/>
              <p:nvPr/>
            </p:nvPicPr>
            <p:blipFill>
              <a:blip r:embed="rId6"/>
              <a:stretch>
                <a:fillRect/>
              </a:stretch>
            </p:blipFill>
            <p:spPr>
              <a:xfrm>
                <a:off x="4961936" y="5390280"/>
                <a:ext cx="798071"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p14:cNvContentPartPr/>
              <p14:nvPr/>
            </p14:nvContentPartPr>
            <p14:xfrm>
              <a:off x="4996111" y="3156120"/>
              <a:ext cx="994320" cy="44280"/>
            </p14:xfrm>
          </p:contentPart>
        </mc:Choice>
        <mc:Fallback xmlns="">
          <p:pic>
            <p:nvPicPr>
              <p:cNvPr id="16" name="Ink 15"/>
              <p:cNvPicPr/>
              <p:nvPr/>
            </p:nvPicPr>
            <p:blipFill>
              <a:blip r:embed="rId8"/>
              <a:stretch>
                <a:fillRect/>
              </a:stretch>
            </p:blipFill>
            <p:spPr>
              <a:xfrm>
                <a:off x="4948231" y="3059212"/>
                <a:ext cx="1090080" cy="23809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p14:cNvContentPartPr/>
              <p14:nvPr/>
            </p14:nvContentPartPr>
            <p14:xfrm>
              <a:off x="5029080" y="2971800"/>
              <a:ext cx="4086720" cy="39960"/>
            </p14:xfrm>
          </p:contentPart>
        </mc:Choice>
        <mc:Fallback xmlns="">
          <p:pic>
            <p:nvPicPr>
              <p:cNvPr id="18" name="Ink 17"/>
              <p:cNvPicPr/>
              <p:nvPr/>
            </p:nvPicPr>
            <p:blipFill>
              <a:blip r:embed="rId10"/>
              <a:stretch>
                <a:fillRect/>
              </a:stretch>
            </p:blipFill>
            <p:spPr>
              <a:xfrm>
                <a:off x="4981200" y="2874806"/>
                <a:ext cx="4182480" cy="233948"/>
              </a:xfrm>
              <a:prstGeom prst="rect">
                <a:avLst/>
              </a:prstGeom>
            </p:spPr>
          </p:pic>
        </mc:Fallback>
      </mc:AlternateContent>
      <p:sp>
        <p:nvSpPr>
          <p:cNvPr id="26" name="TextBox 25"/>
          <p:cNvSpPr txBox="1"/>
          <p:nvPr/>
        </p:nvSpPr>
        <p:spPr>
          <a:xfrm>
            <a:off x="639417" y="2450068"/>
            <a:ext cx="3309560" cy="3970318"/>
          </a:xfrm>
          <a:prstGeom prst="rect">
            <a:avLst/>
          </a:prstGeom>
          <a:solidFill>
            <a:schemeClr val="tx2">
              <a:alpha val="0"/>
            </a:schemeClr>
          </a:solidFill>
        </p:spPr>
        <p:txBody>
          <a:bodyPr wrap="none" rtlCol="0">
            <a:spAutoFit/>
          </a:bodyPr>
          <a:lstStyle/>
          <a:p>
            <a:r>
              <a:rPr lang="en-US" b="1" dirty="0">
                <a:solidFill>
                  <a:schemeClr val="accent5"/>
                </a:solidFill>
              </a:rPr>
              <a:t>Calls into DPLL engine</a:t>
            </a:r>
          </a:p>
          <a:p>
            <a:endParaRPr lang="en-US" b="1" dirty="0">
              <a:solidFill>
                <a:schemeClr val="accent5"/>
              </a:solidFill>
            </a:endParaRPr>
          </a:p>
          <a:p>
            <a:r>
              <a:rPr lang="en-US" b="1" dirty="0">
                <a:solidFill>
                  <a:srgbClr val="00FF00"/>
                </a:solidFill>
              </a:rPr>
              <a:t>T-Propagate</a:t>
            </a: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r>
              <a:rPr lang="en-US" b="1" dirty="0">
                <a:solidFill>
                  <a:srgbClr val="16DADA"/>
                </a:solidFill>
              </a:rPr>
              <a:t>T-Conflict</a:t>
            </a:r>
          </a:p>
          <a:p>
            <a:endParaRPr lang="en-US" b="1" dirty="0">
              <a:solidFill>
                <a:srgbClr val="16DADA"/>
              </a:solidFill>
            </a:endParaRPr>
          </a:p>
          <a:p>
            <a:endParaRPr lang="en-US" b="1" dirty="0">
              <a:solidFill>
                <a:srgbClr val="16DADA"/>
              </a:solidFill>
            </a:endParaRPr>
          </a:p>
          <a:p>
            <a:endParaRPr lang="en-US" b="1" dirty="0">
              <a:solidFill>
                <a:srgbClr val="16DADA"/>
              </a:solidFill>
            </a:endParaRPr>
          </a:p>
          <a:p>
            <a:endParaRPr lang="en-US" b="1" dirty="0">
              <a:solidFill>
                <a:srgbClr val="16DADA"/>
              </a:solidFill>
            </a:endParaRPr>
          </a:p>
          <a:p>
            <a:endParaRPr lang="en-US" b="1" dirty="0">
              <a:solidFill>
                <a:srgbClr val="16DADA"/>
              </a:solidFill>
            </a:endParaRPr>
          </a:p>
          <a:p>
            <a:r>
              <a:rPr lang="en-US" b="1" dirty="0">
                <a:solidFill>
                  <a:schemeClr val="accent6">
                    <a:lumMod val="60000"/>
                    <a:lumOff val="40000"/>
                  </a:schemeClr>
                </a:solidFill>
              </a:rPr>
              <a:t>Callbacks from DPLL engine</a:t>
            </a:r>
          </a:p>
        </p:txBody>
      </p:sp>
      <mc:AlternateContent xmlns:mc="http://schemas.openxmlformats.org/markup-compatibility/2006" xmlns:p14="http://schemas.microsoft.com/office/powerpoint/2010/main">
        <mc:Choice Requires="p14">
          <p:contentPart p14:bwMode="auto" r:id="rId11">
            <p14:nvContentPartPr>
              <p14:cNvPr id="24" name="Ink 23"/>
              <p14:cNvContentPartPr/>
              <p14:nvPr/>
            </p14:nvContentPartPr>
            <p14:xfrm>
              <a:off x="5391240" y="6096000"/>
              <a:ext cx="1314360" cy="14400"/>
            </p14:xfrm>
          </p:contentPart>
        </mc:Choice>
        <mc:Fallback xmlns="">
          <p:pic>
            <p:nvPicPr>
              <p:cNvPr id="24" name="Ink 23"/>
              <p:cNvPicPr/>
              <p:nvPr/>
            </p:nvPicPr>
            <p:blipFill>
              <a:blip r:embed="rId12"/>
              <a:stretch>
                <a:fillRect/>
              </a:stretch>
            </p:blipFill>
            <p:spPr>
              <a:xfrm>
                <a:off x="5343373" y="5999880"/>
                <a:ext cx="1410094"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p14:cNvContentPartPr/>
              <p14:nvPr/>
            </p14:nvContentPartPr>
            <p14:xfrm>
              <a:off x="5410200" y="6248400"/>
              <a:ext cx="1042920" cy="14040"/>
            </p14:xfrm>
          </p:contentPart>
        </mc:Choice>
        <mc:Fallback xmlns="">
          <p:pic>
            <p:nvPicPr>
              <p:cNvPr id="25" name="Ink 24"/>
              <p:cNvPicPr/>
              <p:nvPr/>
            </p:nvPicPr>
            <p:blipFill>
              <a:blip r:embed="rId14"/>
              <a:stretch>
                <a:fillRect/>
              </a:stretch>
            </p:blipFill>
            <p:spPr>
              <a:xfrm>
                <a:off x="5362320" y="6149751"/>
                <a:ext cx="1138680" cy="21096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p14:cNvContentPartPr/>
              <p14:nvPr/>
            </p14:nvContentPartPr>
            <p14:xfrm>
              <a:off x="5371950" y="6489383"/>
              <a:ext cx="510120" cy="25920"/>
            </p14:xfrm>
          </p:contentPart>
        </mc:Choice>
        <mc:Fallback xmlns="">
          <p:pic>
            <p:nvPicPr>
              <p:cNvPr id="27" name="Ink 26"/>
              <p:cNvPicPr/>
              <p:nvPr/>
            </p:nvPicPr>
            <p:blipFill>
              <a:blip r:embed="rId16"/>
              <a:stretch>
                <a:fillRect/>
              </a:stretch>
            </p:blipFill>
            <p:spPr>
              <a:xfrm>
                <a:off x="5324070" y="6391909"/>
                <a:ext cx="605880" cy="22086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p14:cNvContentPartPr/>
              <p14:nvPr/>
            </p14:nvContentPartPr>
            <p14:xfrm>
              <a:off x="5387040" y="6629400"/>
              <a:ext cx="556560" cy="720"/>
            </p14:xfrm>
          </p:contentPart>
        </mc:Choice>
        <mc:Fallback xmlns="">
          <p:pic>
            <p:nvPicPr>
              <p:cNvPr id="28" name="Ink 27"/>
              <p:cNvPicPr/>
              <p:nvPr/>
            </p:nvPicPr>
            <p:blipFill>
              <a:blip r:embed="rId18"/>
              <a:stretch>
                <a:fillRect/>
              </a:stretch>
            </p:blipFill>
            <p:spPr>
              <a:xfrm>
                <a:off x="5339160" y="6437160"/>
                <a:ext cx="6523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5395440" y="6400800"/>
              <a:ext cx="471960" cy="31680"/>
            </p14:xfrm>
          </p:contentPart>
        </mc:Choice>
        <mc:Fallback xmlns="">
          <p:pic>
            <p:nvPicPr>
              <p:cNvPr id="29" name="Ink 28"/>
              <p:cNvPicPr/>
              <p:nvPr/>
            </p:nvPicPr>
            <p:blipFill>
              <a:blip r:embed="rId20"/>
              <a:stretch>
                <a:fillRect/>
              </a:stretch>
            </p:blipFill>
            <p:spPr>
              <a:xfrm>
                <a:off x="5347560" y="6304680"/>
                <a:ext cx="5677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p14:cNvContentPartPr/>
              <p14:nvPr/>
            </p14:nvContentPartPr>
            <p14:xfrm>
              <a:off x="5734110" y="6532223"/>
              <a:ext cx="152280" cy="25920"/>
            </p14:xfrm>
          </p:contentPart>
        </mc:Choice>
        <mc:Fallback xmlns="">
          <p:pic>
            <p:nvPicPr>
              <p:cNvPr id="30" name="Ink 29"/>
              <p:cNvPicPr/>
              <p:nvPr/>
            </p:nvPicPr>
            <p:blipFill>
              <a:blip r:embed="rId22"/>
              <a:stretch>
                <a:fillRect/>
              </a:stretch>
            </p:blipFill>
            <p:spPr>
              <a:xfrm>
                <a:off x="5686343" y="6434749"/>
                <a:ext cx="247814" cy="220868"/>
              </a:xfrm>
              <a:prstGeom prst="rect">
                <a:avLst/>
              </a:prstGeom>
            </p:spPr>
          </p:pic>
        </mc:Fallback>
      </mc:AlternateContent>
      <p:grpSp>
        <p:nvGrpSpPr>
          <p:cNvPr id="4" name="Group 3"/>
          <p:cNvGrpSpPr/>
          <p:nvPr/>
        </p:nvGrpSpPr>
        <p:grpSpPr>
          <a:xfrm>
            <a:off x="575297" y="2834198"/>
            <a:ext cx="3373680" cy="3139321"/>
            <a:chOff x="1375682" y="0"/>
            <a:chExt cx="3373680" cy="3139321"/>
          </a:xfrm>
        </p:grpSpPr>
        <p:sp>
          <p:nvSpPr>
            <p:cNvPr id="17" name="TextBox 16"/>
            <p:cNvSpPr txBox="1"/>
            <p:nvPr/>
          </p:nvSpPr>
          <p:spPr>
            <a:xfrm>
              <a:off x="1375682" y="0"/>
              <a:ext cx="3373680" cy="3139321"/>
            </a:xfrm>
            <a:prstGeom prst="rect">
              <a:avLst/>
            </a:prstGeom>
            <a:noFill/>
          </p:spPr>
          <p:txBody>
            <a:bodyPr wrap="none" rtlCol="0">
              <a:spAutoFit/>
            </a:bodyPr>
            <a:lstStyle/>
            <a:p>
              <a:r>
                <a:rPr lang="en-US" b="1" dirty="0">
                  <a:solidFill>
                    <a:schemeClr val="accent6">
                      <a:lumMod val="60000"/>
                      <a:lumOff val="40000"/>
                    </a:schemeClr>
                  </a:solidFill>
                </a:rPr>
                <a:t>Callbacks from DPLL engine </a:t>
              </a:r>
              <a:br>
                <a:rPr lang="en-US" b="1" dirty="0">
                  <a:solidFill>
                    <a:schemeClr val="accent6">
                      <a:lumMod val="60000"/>
                      <a:lumOff val="40000"/>
                    </a:schemeClr>
                  </a:solidFill>
                </a:rPr>
              </a:br>
              <a:r>
                <a:rPr lang="en-US" b="1" dirty="0">
                  <a:solidFill>
                    <a:schemeClr val="accent6">
                      <a:lumMod val="60000"/>
                      <a:lumOff val="40000"/>
                    </a:schemeClr>
                  </a:solidFill>
                </a:rPr>
                <a:t>with new assignment</a:t>
              </a:r>
            </a:p>
            <a:p>
              <a:endParaRPr lang="en-US" b="1" dirty="0">
                <a:solidFill>
                  <a:schemeClr val="accent6">
                    <a:lumMod val="60000"/>
                    <a:lumOff val="40000"/>
                  </a:schemeClr>
                </a:solidFill>
              </a:endParaRPr>
            </a:p>
            <a:p>
              <a:endParaRPr lang="en-US" b="1" dirty="0">
                <a:solidFill>
                  <a:schemeClr val="accent5"/>
                </a:solidFill>
              </a:endParaRPr>
            </a:p>
            <a:p>
              <a:r>
                <a:rPr lang="en-US" b="1" dirty="0">
                  <a:solidFill>
                    <a:srgbClr val="00FF00"/>
                  </a:solidFill>
                </a:rPr>
                <a:t>T-Propagate</a:t>
              </a:r>
            </a:p>
            <a:p>
              <a:endParaRPr lang="en-US" b="1" dirty="0">
                <a:solidFill>
                  <a:srgbClr val="00FF00"/>
                </a:solidFill>
              </a:endParaRPr>
            </a:p>
            <a:p>
              <a:endParaRPr lang="en-US" b="1" dirty="0">
                <a:solidFill>
                  <a:srgbClr val="00FF00"/>
                </a:solidFill>
              </a:endParaRPr>
            </a:p>
            <a:p>
              <a:r>
                <a:rPr lang="en-US" b="1" dirty="0">
                  <a:solidFill>
                    <a:srgbClr val="16DADA"/>
                  </a:solidFill>
                </a:rPr>
                <a:t>T-Conflict</a:t>
              </a:r>
              <a:endParaRPr lang="en-US" b="1" dirty="0">
                <a:solidFill>
                  <a:srgbClr val="00FF00"/>
                </a:solidFill>
              </a:endParaRPr>
            </a:p>
            <a:p>
              <a:endParaRPr lang="en-US" b="1" dirty="0">
                <a:solidFill>
                  <a:schemeClr val="accent5"/>
                </a:solidFill>
              </a:endParaRPr>
            </a:p>
            <a:p>
              <a:endParaRPr lang="en-US" b="1" dirty="0">
                <a:solidFill>
                  <a:schemeClr val="accent5"/>
                </a:solidFill>
              </a:endParaRPr>
            </a:p>
            <a:p>
              <a:r>
                <a:rPr lang="en-US" b="1" dirty="0">
                  <a:solidFill>
                    <a:schemeClr val="accent5"/>
                  </a:solidFill>
                </a:rPr>
                <a:t>Calls into DPLL engine</a:t>
              </a:r>
            </a:p>
          </p:txBody>
        </p:sp>
        <p:sp>
          <p:nvSpPr>
            <p:cNvPr id="3" name="Down Arrow 2"/>
            <p:cNvSpPr/>
            <p:nvPr/>
          </p:nvSpPr>
          <p:spPr bwMode="auto">
            <a:xfrm>
              <a:off x="2590800" y="685800"/>
              <a:ext cx="471722" cy="45720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solidFill>
                  <a:schemeClr val="tx1"/>
                </a:solidFill>
                <a:effectLst>
                  <a:outerShdw blurRad="38100" dist="38100" dir="2700000" algn="tl">
                    <a:srgbClr val="000000">
                      <a:alpha val="43137"/>
                    </a:srgbClr>
                  </a:outerShdw>
                </a:effectLst>
                <a:latin typeface="Segoe" pitchFamily="34" charset="0"/>
              </a:endParaRPr>
            </a:p>
          </p:txBody>
        </p:sp>
        <p:sp>
          <p:nvSpPr>
            <p:cNvPr id="19" name="Down Arrow 18"/>
            <p:cNvSpPr/>
            <p:nvPr/>
          </p:nvSpPr>
          <p:spPr bwMode="auto">
            <a:xfrm>
              <a:off x="2576278" y="1524000"/>
              <a:ext cx="471722" cy="45720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solidFill>
                  <a:schemeClr val="tx1"/>
                </a:solidFill>
                <a:effectLst>
                  <a:outerShdw blurRad="38100" dist="38100" dir="2700000" algn="tl">
                    <a:srgbClr val="000000">
                      <a:alpha val="43137"/>
                    </a:srgbClr>
                  </a:outerShdw>
                </a:effectLst>
                <a:latin typeface="Segoe" pitchFamily="34" charset="0"/>
              </a:endParaRPr>
            </a:p>
          </p:txBody>
        </p:sp>
        <p:sp>
          <p:nvSpPr>
            <p:cNvPr id="20" name="Down Arrow 19"/>
            <p:cNvSpPr/>
            <p:nvPr/>
          </p:nvSpPr>
          <p:spPr bwMode="auto">
            <a:xfrm>
              <a:off x="2576278" y="2221468"/>
              <a:ext cx="471722" cy="45720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solidFill>
                  <a:schemeClr val="tx1"/>
                </a:solidFill>
                <a:effectLst>
                  <a:outerShdw blurRad="38100" dist="38100" dir="2700000" algn="tl">
                    <a:srgbClr val="000000">
                      <a:alpha val="43137"/>
                    </a:srgbClr>
                  </a:outerShdw>
                </a:effectLst>
                <a:latin typeface="Segoe" pitchFamily="34" charset="0"/>
              </a:endParaRPr>
            </a:p>
          </p:txBody>
        </p:sp>
      </p:grpSp>
    </p:spTree>
    <p:extLst>
      <p:ext uri="{BB962C8B-B14F-4D97-AF65-F5344CB8AC3E}">
        <p14:creationId xmlns:p14="http://schemas.microsoft.com/office/powerpoint/2010/main" val="267928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 &amp; Malik 2006</a:t>
            </a:r>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276044" y="1340004"/>
                <a:ext cx="8755811" cy="5550687"/>
              </a:xfrm>
              <a:prstGeom prst="rect">
                <a:avLst/>
              </a:prstGeom>
              <a:noFill/>
            </p:spPr>
            <p:txBody>
              <a:bodyPr wrap="square" lIns="0" tIns="0" rIns="0" bIns="0" rtlCol="0">
                <a:spAutoFit/>
              </a:bodyPr>
              <a:lstStyle/>
              <a:p>
                <a:pPr marL="0" indent="0">
                  <a:buNone/>
                </a:pPr>
                <a:r>
                  <a:rPr lang="en-US" sz="2800" b="1" dirty="0"/>
                  <a:t>A</a:t>
                </a:r>
                <a:r>
                  <a:rPr lang="en-US" sz="2800" dirty="0"/>
                  <a:t>: </a:t>
                </a:r>
                <a14:m>
                  <m:oMath xmlns:m="http://schemas.openxmlformats.org/officeDocument/2006/math">
                    <m:limLow>
                      <m:limLowPr>
                        <m:ctrlPr>
                          <a:rPr lang="en-US" sz="2800" i="1" smtClean="0">
                            <a:latin typeface="Cambria Math" panose="02040503050406030204" pitchFamily="18" charset="0"/>
                          </a:rPr>
                        </m:ctrlPr>
                      </m:limLowPr>
                      <m:e>
                        <m:groupChr>
                          <m:groupChrPr>
                            <m:chr m:val="⏟"/>
                            <m:ctrlPr>
                              <a:rPr lang="en-US" sz="2800" i="1">
                                <a:latin typeface="Cambria Math" panose="02040503050406030204" pitchFamily="18" charset="0"/>
                              </a:rPr>
                            </m:ctrlPr>
                          </m:groupChrPr>
                          <m:e>
                            <m:sSub>
                              <m:sSubPr>
                                <m:ctrlPr>
                                  <a:rPr lang="en-US" sz="2800" i="1">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i="1">
                                        <a:latin typeface="Cambria Math" panose="02040503050406030204" pitchFamily="18" charset="0"/>
                                      </a:rPr>
                                      <m:t>𝐹</m:t>
                                    </m:r>
                                  </m:e>
                                  <m:sub>
                                    <m:r>
                                      <a:rPr lang="en-US" sz="2800" b="0" i="1" smtClean="0">
                                        <a:latin typeface="Cambria Math" panose="02040503050406030204" pitchFamily="18" charset="0"/>
                                      </a:rPr>
                                      <m:t>0</m:t>
                                    </m:r>
                                  </m:sub>
                                </m:sSub>
                                <m:r>
                                  <a:rPr lang="en-US" sz="2800" i="1">
                                    <a:latin typeface="Cambria Math" panose="02040503050406030204" pitchFamily="18" charset="0"/>
                                  </a:rPr>
                                  <m:t>, </m:t>
                                </m:r>
                                <m:r>
                                  <a:rPr lang="en-US" sz="2800" i="1">
                                    <a:latin typeface="Cambria Math" panose="02040503050406030204" pitchFamily="18" charset="0"/>
                                  </a:rPr>
                                  <m:t>𝐹</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2</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3</m:t>
                                </m:r>
                              </m:sub>
                            </m:sSub>
                            <m:r>
                              <a:rPr lang="en-US" sz="2800" i="1">
                                <a:latin typeface="Cambria Math" panose="02040503050406030204" pitchFamily="18" charset="0"/>
                              </a:rPr>
                              <m:t>,</m:t>
                            </m:r>
                          </m:e>
                        </m:groupChr>
                      </m:e>
                      <m:lim>
                        <m:r>
                          <a:rPr lang="en-US" sz="2800" i="1">
                            <a:latin typeface="Cambria Math" panose="02040503050406030204" pitchFamily="18" charset="0"/>
                          </a:rPr>
                          <m:t>𝑐𝑜𝑟𝑒</m:t>
                        </m:r>
                        <m:r>
                          <a:rPr lang="en-US" sz="2800" i="1">
                            <a:latin typeface="Cambria Math" panose="02040503050406030204" pitchFamily="18" charset="0"/>
                          </a:rPr>
                          <m:t> </m:t>
                        </m:r>
                      </m:lim>
                    </m:limLow>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4</m:t>
                        </m:r>
                      </m:sub>
                    </m:sSub>
                  </m:oMath>
                </a14:m>
                <a:r>
                  <a:rPr lang="en-US" sz="2800" dirty="0"/>
                  <a:t>  </a:t>
                </a:r>
              </a:p>
              <a:p>
                <a:endParaRPr lang="en-US" sz="2800" dirty="0"/>
              </a:p>
              <a:p>
                <a:pPr marL="0" indent="0">
                  <a:buNone/>
                </a:pPr>
                <a:r>
                  <a:rPr lang="en-US" sz="2800" b="1" dirty="0"/>
                  <a:t>A’</a:t>
                </a:r>
                <a:r>
                  <a:rPr lang="en-US" sz="2800" dirty="0"/>
                  <a:t>: </a:t>
                </a:r>
                <a14:m>
                  <m:oMath xmlns:m="http://schemas.openxmlformats.org/officeDocument/2006/math">
                    <m:sSub>
                      <m:sSubPr>
                        <m:ctrlPr>
                          <a:rPr lang="en-US" sz="2800" i="1">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i="1">
                                <a:latin typeface="Cambria Math" panose="02040503050406030204" pitchFamily="18" charset="0"/>
                              </a:rPr>
                              <m:t>𝐹</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3</m:t>
                                </m:r>
                              </m:sub>
                            </m:sSub>
                            <m:r>
                              <a:rPr lang="en-US" sz="2800" b="0" i="1" smtClean="0">
                                <a:latin typeface="Cambria Math" panose="02040503050406030204" pitchFamily="18" charset="0"/>
                              </a:rPr>
                              <m:t>≤1</m:t>
                            </m:r>
                          </m:e>
                        </m:d>
                        <m:r>
                          <a:rPr lang="en-US" sz="2800" b="0" i="1" smtClean="0">
                            <a:latin typeface="Cambria Math" panose="02040503050406030204" pitchFamily="18" charset="0"/>
                          </a:rPr>
                          <m:t>,</m:t>
                        </m:r>
                      </m:e>
                      <m:sub/>
                    </m:sSub>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𝐹</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i="1">
                              <a:latin typeface="Cambria Math" panose="02040503050406030204" pitchFamily="18" charset="0"/>
                            </a:rPr>
                            <m:t>𝐹</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oMath>
                  </m:oMathPara>
                </a14:m>
                <a:endParaRPr lang="en-US" dirty="0"/>
              </a:p>
              <a:p>
                <a:pPr marL="0" indent="0">
                  <a:buNone/>
                </a:pPr>
                <a:endParaRPr lang="en-US" dirty="0"/>
              </a:p>
              <a:p>
                <a:pPr marL="0" indent="0">
                  <a:buNone/>
                </a:pPr>
                <a:r>
                  <a:rPr lang="en-US" dirty="0"/>
                  <a:t>cost(M,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0</m:t>
                                </m:r>
                              </m:sub>
                            </m:sSub>
                            <m:r>
                              <a:rPr lang="en-US" i="1">
                                <a:latin typeface="Cambria Math" panose="02040503050406030204" pitchFamily="18" charset="0"/>
                              </a:rPr>
                              <m:t>, </m:t>
                            </m:r>
                            <m:r>
                              <a:rPr lang="en-US" i="1">
                                <a:latin typeface="Cambria Math" panose="02040503050406030204" pitchFamily="18" charset="0"/>
                              </a:rPr>
                              <m:t>𝐹</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smtClean="0">
                                <a:latin typeface="Cambria Math" panose="02040503050406030204" pitchFamily="18" charset="0"/>
                              </a:rPr>
                              <m:t>2</m:t>
                            </m:r>
                          </m:sub>
                        </m:sSub>
                        <m:r>
                          <a:rPr lang="en-US"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3</m:t>
                            </m:r>
                          </m:sub>
                        </m:sSub>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𝐹</m:t>
                        </m:r>
                      </m:e>
                      <m:sub>
                        <m:r>
                          <a:rPr lang="en-US" b="0" i="1" smtClean="0">
                            <a:latin typeface="Cambria Math" panose="02040503050406030204" pitchFamily="18" charset="0"/>
                          </a:rPr>
                          <m:t>4</m:t>
                        </m:r>
                      </m:sub>
                    </m:sSub>
                  </m:oMath>
                </a14:m>
                <a:r>
                  <a:rPr lang="en-US" dirty="0"/>
                  <a:t>) </a:t>
                </a:r>
                <a14:m>
                  <m:oMath xmlns:m="http://schemas.openxmlformats.org/officeDocument/2006/math">
                    <m:r>
                      <a:rPr lang="en-US" i="1" dirty="0"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value</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b="0" i="1" smtClean="0">
                                <a:latin typeface="Cambria Math" panose="02040503050406030204" pitchFamily="18" charset="0"/>
                              </a:rPr>
                              <m:t>4−</m:t>
                            </m:r>
                            <m:r>
                              <a:rPr lang="en-US" i="1">
                                <a:latin typeface="Cambria Math" panose="02040503050406030204" pitchFamily="18" charset="0"/>
                              </a:rPr>
                              <m:t>𝐹</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3</m:t>
                            </m:r>
                          </m:sub>
                        </m:sSub>
                        <m:r>
                          <a:rPr lang="en-US" b="0" i="1" smtClean="0">
                            <a:latin typeface="Cambria Math" panose="02040503050406030204" pitchFamily="18" charset="0"/>
                          </a:rPr>
                          <m:t>+</m:t>
                        </m:r>
                        <m:r>
                          <a:rPr lang="en-US" i="1">
                            <a:latin typeface="Cambria Math" panose="02040503050406030204" pitchFamily="18" charset="0"/>
                          </a:rPr>
                          <m:t>𝐹</m:t>
                        </m:r>
                      </m:e>
                      <m:sub>
                        <m:r>
                          <a:rPr lang="en-US" b="0" i="1" smtClean="0">
                            <a:latin typeface="Cambria Math" panose="02040503050406030204" pitchFamily="18" charset="0"/>
                          </a:rPr>
                          <m:t>4</m:t>
                        </m:r>
                      </m:sub>
                    </m:sSub>
                  </m:oMath>
                </a14:m>
                <a:r>
                  <a:rPr lang="en-US" dirty="0"/>
                  <a:t> under M</a:t>
                </a:r>
              </a:p>
              <a:p>
                <a:pPr marL="0" indent="0">
                  <a:buNone/>
                </a:pPr>
                <a:br>
                  <a:rPr lang="en-US" b="1" dirty="0"/>
                </a:br>
                <a:r>
                  <a:rPr lang="en-US" b="1" dirty="0"/>
                  <a:t>Lemma</a:t>
                </a:r>
                <a:r>
                  <a:rPr lang="en-US" dirty="0"/>
                  <a:t>: for any M of </a:t>
                </a:r>
                <a:r>
                  <a:rPr lang="en-US" b="1" dirty="0"/>
                  <a:t>A</a:t>
                </a:r>
                <a:r>
                  <a:rPr lang="en-US" dirty="0"/>
                  <a:t>, there is M’ of </a:t>
                </a:r>
                <a:r>
                  <a:rPr lang="en-US" b="1" dirty="0"/>
                  <a:t>A’: </a:t>
                </a:r>
                <a:br>
                  <a:rPr lang="en-US" b="1" dirty="0"/>
                </a:br>
                <a:r>
                  <a:rPr lang="en-US" b="1" dirty="0"/>
                  <a:t>	</a:t>
                </a:r>
                <a:r>
                  <a:rPr lang="en-US" dirty="0"/>
                  <a:t>cost(M, </a:t>
                </a:r>
                <a:r>
                  <a:rPr lang="en-US" b="1" dirty="0"/>
                  <a:t>A</a:t>
                </a:r>
                <a:r>
                  <a:rPr lang="en-US" dirty="0"/>
                  <a:t>) = 1 + cost(M’, </a:t>
                </a:r>
                <a:r>
                  <a:rPr lang="en-US" b="1" dirty="0"/>
                  <a:t>A’</a:t>
                </a:r>
                <a:r>
                  <a:rPr lang="en-US" dirty="0"/>
                  <a:t>)</a:t>
                </a:r>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276044" y="1340004"/>
                <a:ext cx="8755811" cy="5550687"/>
              </a:xfrm>
              <a:prstGeom prst="rect">
                <a:avLst/>
              </a:prstGeom>
              <a:blipFill rotWithShape="0">
                <a:blip r:embed="rId2"/>
                <a:stretch>
                  <a:fillRect l="-2784" t="-1868" b="-3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128898" y="2622432"/>
                <a:ext cx="1902957" cy="461665"/>
              </a:xfrm>
              <a:prstGeom prst="rect">
                <a:avLst/>
              </a:prstGeom>
              <a:noFill/>
            </p:spPr>
            <p:txBody>
              <a:bodyPr wrap="none" rtlCol="0">
                <a:spAutoFit/>
              </a:bodyPr>
              <a:lstStyle/>
              <a:p>
                <a14:m>
                  <m:oMath xmlns:m="http://schemas.openxmlformats.org/officeDocument/2006/math">
                    <m:r>
                      <a:rPr lang="en-US" sz="2400" i="1" dirty="0">
                        <a:latin typeface="Cambria Math" panose="02040503050406030204" pitchFamily="18" charset="0"/>
                      </a:rPr>
                      <m:t>𝐵</m:t>
                    </m:r>
                    <m:r>
                      <a:rPr lang="en-US" sz="2400" i="1" dirty="0">
                        <a:latin typeface="Cambria Math" panose="02040503050406030204" pitchFamily="18" charset="0"/>
                      </a:rPr>
                      <m:t>’</m:t>
                    </m:r>
                    <m:r>
                      <a:rPr lang="en-US" sz="2400" i="1" dirty="0">
                        <a:latin typeface="Cambria Math" panose="02040503050406030204" pitchFamily="18" charset="0"/>
                      </a:rPr>
                      <m:t>𝑠</m:t>
                    </m:r>
                  </m:oMath>
                </a14:m>
                <a:r>
                  <a:rPr lang="en-US" sz="2400" dirty="0"/>
                  <a:t> are fresh</a:t>
                </a:r>
              </a:p>
            </p:txBody>
          </p:sp>
        </mc:Choice>
        <mc:Fallback xmlns="">
          <p:sp>
            <p:nvSpPr>
              <p:cNvPr id="3" name="TextBox 2"/>
              <p:cNvSpPr txBox="1">
                <a:spLocks noRot="1" noChangeAspect="1" noMove="1" noResize="1" noEditPoints="1" noAdjustHandles="1" noChangeArrowheads="1" noChangeShapeType="1" noTextEdit="1"/>
              </p:cNvSpPr>
              <p:nvPr/>
            </p:nvSpPr>
            <p:spPr>
              <a:xfrm>
                <a:off x="7128898" y="2622432"/>
                <a:ext cx="1902957" cy="461665"/>
              </a:xfrm>
              <a:prstGeom prst="rect">
                <a:avLst/>
              </a:prstGeom>
              <a:blipFill rotWithShape="0">
                <a:blip r:embed="rId3"/>
                <a:stretch>
                  <a:fillRect l="-958" t="-9211" r="-4153" b="-30263"/>
                </a:stretch>
              </a:blipFill>
            </p:spPr>
            <p:txBody>
              <a:bodyPr/>
              <a:lstStyle/>
              <a:p>
                <a:r>
                  <a:rPr lang="en-US">
                    <a:noFill/>
                  </a:rPr>
                  <a:t> </a:t>
                </a:r>
              </a:p>
            </p:txBody>
          </p:sp>
        </mc:Fallback>
      </mc:AlternateContent>
    </p:spTree>
    <p:extLst>
      <p:ext uri="{BB962C8B-B14F-4D97-AF65-F5344CB8AC3E}">
        <p14:creationId xmlns:p14="http://schemas.microsoft.com/office/powerpoint/2010/main" val="323887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MaxRes</a:t>
            </a:r>
            <a:endParaRPr lang="en-US" dirty="0"/>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235645" y="1213963"/>
                <a:ext cx="8932125" cy="4820102"/>
              </a:xfrm>
              <a:prstGeom prst="rect">
                <a:avLst/>
              </a:prstGeom>
              <a:noFill/>
            </p:spPr>
            <p:txBody>
              <a:bodyPr wrap="none" lIns="0" tIns="0" rIns="0" bIns="0" rtlCol="0">
                <a:spAutoFit/>
              </a:bodyPr>
              <a:lstStyle/>
              <a:p>
                <a:pPr marL="0" indent="0">
                  <a:buNone/>
                </a:pPr>
                <a:r>
                  <a:rPr lang="en-US" sz="2800" b="1" dirty="0"/>
                  <a:t>A</a:t>
                </a:r>
                <a:r>
                  <a:rPr lang="en-US" sz="2800" dirty="0"/>
                  <a:t>: </a:t>
                </a:r>
                <a14:m>
                  <m:oMath xmlns:m="http://schemas.openxmlformats.org/officeDocument/2006/math">
                    <m:limLow>
                      <m:limLowPr>
                        <m:ctrlPr>
                          <a:rPr lang="en-US" sz="2800" i="1" smtClean="0">
                            <a:latin typeface="Cambria Math" panose="02040503050406030204" pitchFamily="18" charset="0"/>
                          </a:rPr>
                        </m:ctrlPr>
                      </m:limLowPr>
                      <m:e>
                        <m:groupChr>
                          <m:groupChrPr>
                            <m:chr m:val="⏟"/>
                            <m:ctrlPr>
                              <a:rPr lang="en-US" sz="2800" i="1">
                                <a:latin typeface="Cambria Math" panose="02040503050406030204" pitchFamily="18" charset="0"/>
                              </a:rPr>
                            </m:ctrlPr>
                          </m:groupChrPr>
                          <m:e>
                            <m:sSub>
                              <m:sSubPr>
                                <m:ctrlPr>
                                  <a:rPr lang="en-US" sz="2800" i="1">
                                    <a:latin typeface="Cambria Math" panose="02040503050406030204" pitchFamily="18" charset="0"/>
                                  </a:rPr>
                                </m:ctrlPr>
                              </m:sSubPr>
                              <m:e>
                                <m:r>
                                  <a:rPr lang="en-US" sz="2800" i="1">
                                    <a:latin typeface="Cambria Math" panose="02040503050406030204" pitchFamily="18" charset="0"/>
                                  </a:rPr>
                                  <m:t>𝐹</m:t>
                                </m:r>
                                <m:r>
                                  <a:rPr lang="en-US" sz="2800" i="1">
                                    <a:latin typeface="Cambria Math" panose="02040503050406030204" pitchFamily="18" charset="0"/>
                                  </a:rPr>
                                  <m:t>, </m:t>
                                </m:r>
                                <m:r>
                                  <a:rPr lang="en-US" sz="2800" i="1">
                                    <a:latin typeface="Cambria Math" panose="02040503050406030204" pitchFamily="18" charset="0"/>
                                  </a:rPr>
                                  <m:t>𝐹</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2</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3</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4</m:t>
                                </m:r>
                              </m:sub>
                            </m:sSub>
                            <m:r>
                              <a:rPr lang="en-US" sz="2800" i="1">
                                <a:latin typeface="Cambria Math" panose="02040503050406030204" pitchFamily="18" charset="0"/>
                              </a:rPr>
                              <m:t>,</m:t>
                            </m:r>
                          </m:e>
                        </m:groupChr>
                      </m:e>
                      <m:lim>
                        <m:r>
                          <a:rPr lang="en-US" sz="2800" i="1">
                            <a:latin typeface="Cambria Math" panose="02040503050406030204" pitchFamily="18" charset="0"/>
                          </a:rPr>
                          <m:t>𝑐𝑜𝑟𝑒</m:t>
                        </m:r>
                        <m:r>
                          <a:rPr lang="en-US" sz="2800" i="1">
                            <a:latin typeface="Cambria Math" panose="02040503050406030204" pitchFamily="18" charset="0"/>
                          </a:rPr>
                          <m:t> </m:t>
                        </m:r>
                      </m:lim>
                    </m:limLow>
                    <m:r>
                      <a:rPr lang="en-US" sz="2800" b="0" i="1">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5</m:t>
                        </m:r>
                      </m:sub>
                    </m:sSub>
                  </m:oMath>
                </a14:m>
                <a:r>
                  <a:rPr lang="en-US" sz="2800" dirty="0"/>
                  <a:t>  </a:t>
                </a:r>
              </a:p>
              <a:p>
                <a:endParaRPr lang="en-US" sz="2800" dirty="0"/>
              </a:p>
              <a:p>
                <a:pPr marL="0" indent="0">
                  <a:buNone/>
                </a:pPr>
                <a:r>
                  <a:rPr lang="en-US" sz="2800" b="1" dirty="0"/>
                  <a:t>A’</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𝐹</m:t>
                        </m:r>
                        <m:r>
                          <a:rPr lang="en-US" sz="2800" i="1">
                            <a:latin typeface="Cambria Math" panose="02040503050406030204" pitchFamily="18" charset="0"/>
                          </a:rPr>
                          <m:t>,  </m:t>
                        </m:r>
                        <m:r>
                          <a:rPr lang="en-US" sz="2800" i="1">
                            <a:latin typeface="Cambria Math" panose="02040503050406030204" pitchFamily="18" charset="0"/>
                          </a:rPr>
                          <m:t>𝐹</m:t>
                        </m:r>
                      </m:e>
                      <m:sub>
                        <m:r>
                          <a:rPr lang="en-US" sz="2800" b="0" i="1" smtClean="0">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b="0" i="1" smtClean="0">
                            <a:latin typeface="Cambria Math" panose="02040503050406030204" pitchFamily="18" charset="0"/>
                          </a:rPr>
                          <m:t>1</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𝐹</m:t>
                        </m:r>
                      </m:e>
                      <m:sub>
                        <m:r>
                          <a:rPr lang="en-US" sz="2800" i="1">
                            <a:latin typeface="Cambria Math" panose="02040503050406030204" pitchFamily="18" charset="0"/>
                          </a:rPr>
                          <m:t>3</m:t>
                        </m:r>
                      </m:sub>
                    </m:sSub>
                    <m:r>
                      <a:rPr lang="en-US" sz="2800" i="1">
                        <a:latin typeface="Cambria Math" panose="02040503050406030204" pitchFamily="18" charset="0"/>
                      </a:rPr>
                      <m:t>∨</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2</m:t>
                            </m:r>
                          </m:sub>
                        </m:sSub>
                      </m:e>
                    </m:d>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𝐹</m:t>
                        </m:r>
                      </m:e>
                      <m:sub>
                        <m:r>
                          <a:rPr lang="en-US" sz="2800" i="1">
                            <a:latin typeface="Cambria Math" panose="02040503050406030204" pitchFamily="18" charset="0"/>
                          </a:rPr>
                          <m:t>4</m:t>
                        </m:r>
                      </m:sub>
                    </m:sSub>
                    <m:r>
                      <a:rPr lang="en-US" sz="2800" i="1">
                        <a:latin typeface="Cambria Math" panose="02040503050406030204" pitchFamily="18" charset="0"/>
                      </a:rPr>
                      <m:t>∨</m:t>
                    </m:r>
                    <m:d>
                      <m:dPr>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2</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3</m:t>
                            </m:r>
                          </m:sub>
                        </m:sSub>
                      </m:e>
                    </m:d>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5</m:t>
                        </m:r>
                      </m:sub>
                    </m:sSub>
                  </m:oMath>
                </a14:m>
                <a:endParaRPr lang="en-US" dirty="0"/>
              </a:p>
              <a:p>
                <a:endParaRPr lang="en-US" dirty="0"/>
              </a:p>
              <a:p>
                <a:pPr marL="0" indent="0">
                  <a:buNone/>
                </a:pPr>
                <a:r>
                  <a:rPr lang="en-US" b="1" dirty="0"/>
                  <a:t>Lemma</a:t>
                </a:r>
                <a:r>
                  <a:rPr lang="en-US" dirty="0"/>
                  <a:t>: for any model M, cost(M, </a:t>
                </a:r>
                <a:r>
                  <a:rPr lang="en-US" b="1" dirty="0"/>
                  <a:t>A</a:t>
                </a:r>
                <a:r>
                  <a:rPr lang="en-US" dirty="0"/>
                  <a:t>) = 1 + cost(M, </a:t>
                </a:r>
                <a:r>
                  <a:rPr lang="en-US" b="1" dirty="0"/>
                  <a:t>A’</a:t>
                </a:r>
                <a:r>
                  <a:rPr lang="en-US" dirty="0"/>
                  <a:t>)</a:t>
                </a:r>
              </a:p>
              <a:p>
                <a:pPr marL="0" indent="0">
                  <a:buNone/>
                </a:pPr>
                <a:endParaRPr lang="en-US" b="1" dirty="0"/>
              </a:p>
              <a:p>
                <a:pPr marL="0" indent="0">
                  <a:buNone/>
                </a:pPr>
                <a:r>
                  <a:rPr lang="en-US" b="1" dirty="0"/>
                  <a:t>Proof</a:t>
                </a:r>
                <a:r>
                  <a:rPr lang="en-US" dirty="0"/>
                  <a:t>: </a:t>
                </a:r>
                <a14:m>
                  <m:oMath xmlns:m="http://schemas.openxmlformats.org/officeDocument/2006/math">
                    <m:r>
                      <a:rPr lang="en-US" i="1" dirty="0" smtClean="0">
                        <a:latin typeface="Cambria Math" panose="02040503050406030204" pitchFamily="18" charset="0"/>
                      </a:rPr>
                      <m:t>𝑀</m:t>
                    </m:r>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𝐹</m:t>
                            </m:r>
                          </m:e>
                          <m:sub>
                            <m:r>
                              <a:rPr lang="en-US" i="1" dirty="0" err="1" smtClean="0">
                                <a:latin typeface="Cambria Math" panose="02040503050406030204" pitchFamily="18" charset="0"/>
                              </a:rPr>
                              <m:t>𝑗</m:t>
                            </m:r>
                          </m:sub>
                        </m:sSub>
                      </m:e>
                    </m:d>
                    <m:r>
                      <a:rPr lang="en-US" i="1" dirty="0" smtClean="0">
                        <a:latin typeface="Cambria Math" panose="02040503050406030204" pitchFamily="18" charset="0"/>
                      </a:rPr>
                      <m:t>= </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𝑗</m:t>
                    </m:r>
                    <m:r>
                      <a:rPr lang="en-US"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i="1" dirty="0" smtClean="0">
                        <a:latin typeface="Cambria Math" panose="02040503050406030204" pitchFamily="18" charset="0"/>
                      </a:rPr>
                      <m:t>𝑙𝑒𝑎𝑠𝑡</m:t>
                    </m:r>
                    <m:r>
                      <a:rPr lang="en-US" b="0" i="1" dirty="0" smtClean="0">
                        <a:latin typeface="Cambria Math" panose="02040503050406030204" pitchFamily="18" charset="0"/>
                      </a:rPr>
                      <m:t>⇒</m:t>
                    </m:r>
                    <m:r>
                      <a:rPr lang="en-US" i="1" dirty="0" smtClean="0">
                        <a:latin typeface="Cambria Math" panose="02040503050406030204" pitchFamily="18" charset="0"/>
                      </a:rPr>
                      <m:t> </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𝐹</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e>
                      </m:d>
                      <m:r>
                        <a:rPr lang="en-US" i="1" dirty="0" smtClean="0">
                          <a:latin typeface="Cambria Math" panose="02040503050406030204" pitchFamily="18" charset="0"/>
                        </a:rPr>
                        <m:t>= </m:t>
                      </m:r>
                      <m:r>
                        <a:rPr lang="en-US" i="1" dirty="0" smtClean="0">
                          <a:latin typeface="Cambria Math" panose="02040503050406030204" pitchFamily="18" charset="0"/>
                        </a:rPr>
                        <m:t>𝑀</m:t>
                      </m:r>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𝑖</m:t>
                              </m:r>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i="1" dirty="0" err="1"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≠1</m:t>
                          </m:r>
                        </m:e>
                      </m:d>
                      <m:r>
                        <a:rPr lang="en-US" b="0" i="1" dirty="0" smtClean="0">
                          <a:latin typeface="Cambria Math" panose="02040503050406030204" pitchFamily="18" charset="0"/>
                        </a:rPr>
                        <m:t>,       ∀</m:t>
                      </m:r>
                      <m:r>
                        <a:rPr lang="en-US" b="0" i="1" dirty="0" smtClean="0">
                          <a:latin typeface="Cambria Math" panose="02040503050406030204" pitchFamily="18" charset="0"/>
                        </a:rPr>
                        <m:t>𝑖</m:t>
                      </m:r>
                      <m:r>
                        <a:rPr lang="en-US" i="1" dirty="0" smtClean="0">
                          <a:latin typeface="Cambria Math" panose="02040503050406030204" pitchFamily="18" charset="0"/>
                        </a:rPr>
                        <m:t>.</m:t>
                      </m:r>
                    </m:oMath>
                  </m:oMathPara>
                </a14:m>
                <a:endParaRPr lang="en-US" dirty="0"/>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235645" y="1213963"/>
                <a:ext cx="8932125" cy="4820102"/>
              </a:xfrm>
              <a:prstGeom prst="rect">
                <a:avLst/>
              </a:prstGeom>
              <a:blipFill rotWithShape="0">
                <a:blip r:embed="rId2"/>
                <a:stretch>
                  <a:fillRect l="-2799" t="-2149" r="-1775"/>
                </a:stretch>
              </a:blipFill>
            </p:spPr>
            <p:txBody>
              <a:bodyPr/>
              <a:lstStyle/>
              <a:p>
                <a:r>
                  <a:rPr lang="en-US">
                    <a:noFill/>
                  </a:rPr>
                  <a:t> </a:t>
                </a:r>
              </a:p>
            </p:txBody>
          </p:sp>
        </mc:Fallback>
      </mc:AlternateContent>
      <p:sp>
        <p:nvSpPr>
          <p:cNvPr id="3" name="Rectangle 2"/>
          <p:cNvSpPr/>
          <p:nvPr/>
        </p:nvSpPr>
        <p:spPr>
          <a:xfrm>
            <a:off x="1255513" y="76697"/>
            <a:ext cx="7973914" cy="400110"/>
          </a:xfrm>
          <a:prstGeom prst="rect">
            <a:avLst/>
          </a:prstGeom>
        </p:spPr>
        <p:txBody>
          <a:bodyPr wrap="none">
            <a:spAutoFit/>
          </a:bodyPr>
          <a:lstStyle/>
          <a:p>
            <a:pPr lvl="2"/>
            <a:r>
              <a:rPr lang="en-US" sz="2000" dirty="0">
                <a:solidFill>
                  <a:schemeClr val="accent6">
                    <a:lumMod val="50000"/>
                  </a:schemeClr>
                </a:solidFill>
              </a:rPr>
              <a:t>[Narodytska &amp; Bacchus. ’14, AAAI] (implicit </a:t>
            </a:r>
            <a:r>
              <a:rPr lang="en-US" sz="2000" dirty="0" err="1">
                <a:solidFill>
                  <a:schemeClr val="accent6">
                    <a:lumMod val="50000"/>
                  </a:schemeClr>
                </a:solidFill>
              </a:rPr>
              <a:t>MaxRes</a:t>
            </a:r>
            <a:r>
              <a:rPr lang="en-US" sz="2000" dirty="0">
                <a:solidFill>
                  <a:schemeClr val="accent6">
                    <a:lumMod val="50000"/>
                  </a:schemeClr>
                </a:solidFill>
              </a:rPr>
              <a:t> version)</a:t>
            </a:r>
          </a:p>
        </p:txBody>
      </p:sp>
    </p:spTree>
    <p:extLst>
      <p:ext uri="{BB962C8B-B14F-4D97-AF65-F5344CB8AC3E}">
        <p14:creationId xmlns:p14="http://schemas.microsoft.com/office/powerpoint/2010/main" val="131229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Cores and Correction Sets</a:t>
            </a:r>
          </a:p>
        </p:txBody>
      </p:sp>
      <mc:AlternateContent xmlns:mc="http://schemas.openxmlformats.org/markup-compatibility/2006" xmlns:a14="http://schemas.microsoft.com/office/drawing/2010/main">
        <mc:Choice Requires="a14">
          <p:sp>
            <p:nvSpPr>
              <p:cNvPr id="4" name="Rectangle 3"/>
              <p:cNvSpPr/>
              <p:nvPr/>
            </p:nvSpPr>
            <p:spPr>
              <a:xfrm>
                <a:off x="1175930" y="2325987"/>
                <a:ext cx="1706429" cy="589649"/>
              </a:xfrm>
              <a:prstGeom prst="rect">
                <a:avLst/>
              </a:prstGeom>
            </p:spPr>
            <p:txBody>
              <a:bodyPr wrap="none">
                <a:spAutoFit/>
              </a:bodyPr>
              <a:lstStyle/>
              <a:p>
                <a:pPr marL="0" indent="0">
                  <a:buNone/>
                </a:pPr>
                <a:r>
                  <a:rPr lang="en-US" dirty="0"/>
                  <a:t>    </a:t>
                </a:r>
                <a14:m>
                  <m:oMath xmlns:m="http://schemas.openxmlformats.org/officeDocument/2006/math">
                    <m:limLow>
                      <m:limLowPr>
                        <m:ctrlPr>
                          <a:rPr lang="en-US" i="1" smtClean="0">
                            <a:latin typeface="Cambria Math" panose="02040503050406030204" pitchFamily="18" charset="0"/>
                          </a:rPr>
                        </m:ctrlPr>
                      </m:limLowPr>
                      <m:e>
                        <m:groupChr>
                          <m:groupChrPr>
                            <m:chr m:val="⏟"/>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3</m:t>
                                </m:r>
                              </m:sub>
                            </m:sSub>
                            <m:r>
                              <a:rPr lang="en-US" i="1">
                                <a:latin typeface="Cambria Math" panose="02040503050406030204" pitchFamily="18" charset="0"/>
                              </a:rPr>
                              <m:t>,</m:t>
                            </m:r>
                          </m:e>
                        </m:groupChr>
                      </m:e>
                      <m:lim>
                        <m:r>
                          <a:rPr lang="en-US" i="1">
                            <a:latin typeface="Cambria Math" panose="02040503050406030204" pitchFamily="18" charset="0"/>
                          </a:rPr>
                          <m:t>𝑐𝑜𝑟𝑒</m:t>
                        </m:r>
                        <m:r>
                          <a:rPr lang="en-US" i="1">
                            <a:latin typeface="Cambria Math" panose="02040503050406030204" pitchFamily="18" charset="0"/>
                          </a:rPr>
                          <m:t> </m:t>
                        </m:r>
                      </m:lim>
                    </m:limLow>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4</m:t>
                        </m:r>
                      </m:sub>
                    </m:sSub>
                  </m:oMath>
                </a14:m>
                <a:r>
                  <a:rPr lang="en-US" dirty="0"/>
                  <a:t>  </a:t>
                </a:r>
              </a:p>
            </p:txBody>
          </p:sp>
        </mc:Choice>
        <mc:Fallback xmlns="">
          <p:sp>
            <p:nvSpPr>
              <p:cNvPr id="4" name="Rectangle 3"/>
              <p:cNvSpPr>
                <a:spLocks noRot="1" noChangeAspect="1" noMove="1" noResize="1" noEditPoints="1" noAdjustHandles="1" noChangeArrowheads="1" noChangeShapeType="1" noTextEdit="1"/>
              </p:cNvSpPr>
              <p:nvPr/>
            </p:nvSpPr>
            <p:spPr>
              <a:xfrm>
                <a:off x="1175930" y="2325987"/>
                <a:ext cx="1706429" cy="589649"/>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236315" y="3617828"/>
                <a:ext cx="1667957" cy="589649"/>
              </a:xfrm>
              <a:prstGeom prst="rect">
                <a:avLst/>
              </a:prstGeom>
            </p:spPr>
            <p:txBody>
              <a:bodyPr wrap="none">
                <a:spAutoFit/>
              </a:bodyPr>
              <a:lstStyle/>
              <a:p>
                <a:pPr marL="0" indent="0">
                  <a:buNone/>
                </a:pPr>
                <a14:m>
                  <m:oMath xmlns:m="http://schemas.openxmlformats.org/officeDocument/2006/math">
                    <m:limLow>
                      <m:limLowPr>
                        <m:ctrlPr>
                          <a:rPr lang="en-US" i="1" smtClean="0">
                            <a:latin typeface="Cambria Math" panose="02040503050406030204" pitchFamily="18" charset="0"/>
                          </a:rPr>
                        </m:ctrlPr>
                      </m:limLowPr>
                      <m:e>
                        <m:r>
                          <a:rPr lang="en-US" b="0" i="1" smtClean="0">
                            <a:latin typeface="Cambria Math" panose="02040503050406030204" pitchFamily="18" charset="0"/>
                          </a:rPr>
                          <m:t>     </m:t>
                        </m:r>
                        <m:groupChr>
                          <m:groupChrPr>
                            <m:chr m:val="⏟"/>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3</m:t>
                                </m:r>
                              </m:sub>
                            </m:sSub>
                            <m:r>
                              <a:rPr lang="en-US" i="1">
                                <a:latin typeface="Cambria Math" panose="02040503050406030204" pitchFamily="18" charset="0"/>
                              </a:rPr>
                              <m:t>,</m:t>
                            </m:r>
                          </m:e>
                        </m:groupChr>
                      </m:e>
                      <m:lim>
                        <m:r>
                          <a:rPr lang="en-US" i="1">
                            <a:latin typeface="Cambria Math" panose="02040503050406030204" pitchFamily="18" charset="0"/>
                          </a:rPr>
                          <m:t>𝑐𝑜𝑟𝑒</m:t>
                        </m:r>
                        <m:r>
                          <a:rPr lang="en-US" i="1">
                            <a:latin typeface="Cambria Math" panose="02040503050406030204" pitchFamily="18" charset="0"/>
                          </a:rPr>
                          <m:t> </m:t>
                        </m:r>
                      </m:lim>
                    </m:limLow>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1</m:t>
                        </m:r>
                      </m:sub>
                    </m:sSub>
                  </m:oMath>
                </a14:m>
                <a:r>
                  <a:rPr lang="en-US" dirty="0"/>
                  <a:t>  </a:t>
                </a:r>
              </a:p>
            </p:txBody>
          </p:sp>
        </mc:Choice>
        <mc:Fallback xmlns="">
          <p:sp>
            <p:nvSpPr>
              <p:cNvPr id="5" name="Rectangle 4"/>
              <p:cNvSpPr>
                <a:spLocks noRot="1" noChangeAspect="1" noMove="1" noResize="1" noEditPoints="1" noAdjustHandles="1" noChangeArrowheads="1" noChangeShapeType="1" noTextEdit="1"/>
              </p:cNvSpPr>
              <p:nvPr/>
            </p:nvSpPr>
            <p:spPr>
              <a:xfrm>
                <a:off x="1236315" y="3617828"/>
                <a:ext cx="1667957" cy="58964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236315" y="5001938"/>
                <a:ext cx="1706429" cy="589649"/>
              </a:xfrm>
              <a:prstGeom prst="rect">
                <a:avLst/>
              </a:prstGeom>
            </p:spPr>
            <p:txBody>
              <a:bodyPr wrap="none">
                <a:spAutoFit/>
              </a:bodyPr>
              <a:lstStyle/>
              <a:p>
                <a:pPr marL="0" indent="0">
                  <a:buNone/>
                </a:pPr>
                <a:r>
                  <a:rPr lang="en-US" dirty="0"/>
                  <a:t>    </a:t>
                </a:r>
                <a14:m>
                  <m:oMath xmlns:m="http://schemas.openxmlformats.org/officeDocument/2006/math">
                    <m:limLow>
                      <m:limLowPr>
                        <m:ctrlPr>
                          <a:rPr lang="en-US" i="1" smtClean="0">
                            <a:latin typeface="Cambria Math" panose="02040503050406030204" pitchFamily="18" charset="0"/>
                          </a:rPr>
                        </m:ctrlPr>
                      </m:limLowPr>
                      <m:e>
                        <m:groupChr>
                          <m:groupChrPr>
                            <m:chr m:val="⏟"/>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4</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3</m:t>
                                </m:r>
                              </m:sub>
                            </m:sSub>
                            <m:r>
                              <a:rPr lang="en-US" i="1">
                                <a:latin typeface="Cambria Math" panose="02040503050406030204" pitchFamily="18" charset="0"/>
                              </a:rPr>
                              <m:t>,</m:t>
                            </m:r>
                          </m:e>
                        </m:groupChr>
                      </m:e>
                      <m:lim>
                        <m:r>
                          <a:rPr lang="en-US" i="1">
                            <a:latin typeface="Cambria Math" panose="02040503050406030204" pitchFamily="18" charset="0"/>
                          </a:rPr>
                          <m:t>𝑐𝑜𝑟𝑒</m:t>
                        </m:r>
                        <m:r>
                          <a:rPr lang="en-US" i="1">
                            <a:latin typeface="Cambria Math" panose="02040503050406030204" pitchFamily="18" charset="0"/>
                          </a:rPr>
                          <m:t> </m:t>
                        </m:r>
                      </m:lim>
                    </m:limLow>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2</m:t>
                        </m:r>
                      </m:sub>
                    </m:sSub>
                  </m:oMath>
                </a14:m>
                <a:r>
                  <a:rPr lang="en-US" dirty="0"/>
                  <a:t>  </a:t>
                </a:r>
              </a:p>
            </p:txBody>
          </p:sp>
        </mc:Choice>
        <mc:Fallback xmlns="">
          <p:sp>
            <p:nvSpPr>
              <p:cNvPr id="6" name="Rectangle 5"/>
              <p:cNvSpPr>
                <a:spLocks noRot="1" noChangeAspect="1" noMove="1" noResize="1" noEditPoints="1" noAdjustHandles="1" noChangeArrowheads="1" noChangeShapeType="1" noTextEdit="1"/>
              </p:cNvSpPr>
              <p:nvPr/>
            </p:nvSpPr>
            <p:spPr>
              <a:xfrm>
                <a:off x="1236315" y="5001938"/>
                <a:ext cx="1706429" cy="58964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417250" y="2453907"/>
                <a:ext cx="2947730" cy="624530"/>
              </a:xfrm>
              <a:prstGeom prst="rect">
                <a:avLst/>
              </a:prstGeom>
            </p:spPr>
            <p:txBody>
              <a:bodyPr wrap="none">
                <a:spAutoFit/>
              </a:bodyPr>
              <a:lstStyle/>
              <a:p>
                <a:pPr marL="0" indent="0">
                  <a:buNone/>
                </a:pPr>
                <a14:m>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𝐹</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2</m:t>
                            </m:r>
                          </m:sub>
                        </m:sSub>
                        <m:r>
                          <a:rPr lang="en-US" i="1">
                            <a:latin typeface="Cambria Math" panose="02040503050406030204" pitchFamily="18" charset="0"/>
                          </a:rPr>
                          <m:t>,</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3</m:t>
                                    </m:r>
                                  </m:sub>
                                </m:sSub>
                              </m:e>
                            </m:groupChr>
                          </m:e>
                          <m:lim>
                            <m:r>
                              <a:rPr lang="en-US" i="1">
                                <a:latin typeface="Cambria Math" panose="02040503050406030204" pitchFamily="18" charset="0"/>
                              </a:rPr>
                              <m:t>𝑐𝑜𝑟𝑟𝑒𝑐𝑡𝑖𝑜𝑛</m:t>
                            </m:r>
                            <m:r>
                              <a:rPr lang="en-US" i="1">
                                <a:latin typeface="Cambria Math" panose="02040503050406030204" pitchFamily="18" charset="0"/>
                              </a:rPr>
                              <m:t> </m:t>
                            </m:r>
                            <m:r>
                              <a:rPr lang="en-US" i="1">
                                <a:latin typeface="Cambria Math" panose="02040503050406030204" pitchFamily="18" charset="0"/>
                              </a:rPr>
                              <m:t>𝑠𝑒𝑡</m:t>
                            </m:r>
                            <m:r>
                              <a:rPr lang="en-US" i="1">
                                <a:latin typeface="Cambria Math" panose="02040503050406030204" pitchFamily="18" charset="0"/>
                              </a:rPr>
                              <m:t> </m:t>
                            </m:r>
                          </m:lim>
                        </m:limLow>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4</m:t>
                            </m:r>
                          </m:sub>
                        </m:sSub>
                      </m:e>
                      <m:sub/>
                    </m:sSub>
                  </m:oMath>
                </a14:m>
                <a:r>
                  <a:rPr lang="en-US" dirty="0"/>
                  <a:t>  </a:t>
                </a:r>
              </a:p>
            </p:txBody>
          </p:sp>
        </mc:Choice>
        <mc:Fallback xmlns="">
          <p:sp>
            <p:nvSpPr>
              <p:cNvPr id="7" name="Rectangle 6"/>
              <p:cNvSpPr>
                <a:spLocks noRot="1" noChangeAspect="1" noMove="1" noResize="1" noEditPoints="1" noAdjustHandles="1" noChangeArrowheads="1" noChangeShapeType="1" noTextEdit="1"/>
              </p:cNvSpPr>
              <p:nvPr/>
            </p:nvSpPr>
            <p:spPr>
              <a:xfrm>
                <a:off x="5417250" y="2453907"/>
                <a:ext cx="2947730" cy="624530"/>
              </a:xfrm>
              <a:prstGeom prst="rect">
                <a:avLst/>
              </a:prstGeom>
              <a:blipFill rotWithShape="0">
                <a:blip r:embed="rId5"/>
                <a:stretch>
                  <a:fillRect b="-5882"/>
                </a:stretch>
              </a:blipFill>
            </p:spPr>
            <p:txBody>
              <a:bodyPr/>
              <a:lstStyle/>
              <a:p>
                <a:r>
                  <a:rPr lang="en-US">
                    <a:noFill/>
                  </a:rPr>
                  <a:t> </a:t>
                </a:r>
              </a:p>
            </p:txBody>
          </p:sp>
        </mc:Fallback>
      </mc:AlternateContent>
      <p:sp>
        <p:nvSpPr>
          <p:cNvPr id="8" name="Rectangle 7"/>
          <p:cNvSpPr/>
          <p:nvPr/>
        </p:nvSpPr>
        <p:spPr>
          <a:xfrm>
            <a:off x="6003846" y="3326832"/>
            <a:ext cx="312906" cy="369332"/>
          </a:xfrm>
          <a:prstGeom prst="rect">
            <a:avLst/>
          </a:prstGeom>
        </p:spPr>
        <p:txBody>
          <a:bodyPr wrap="none">
            <a:spAutoFit/>
          </a:bodyPr>
          <a:lstStyle/>
          <a:p>
            <a:pPr marL="0" indent="0">
              <a:buNone/>
            </a:pPr>
            <a:r>
              <a:rPr lang="en-US" dirty="0"/>
              <a:t>  </a:t>
            </a:r>
          </a:p>
        </p:txBody>
      </p:sp>
      <p:sp>
        <p:nvSpPr>
          <p:cNvPr id="9" name="Rectangle 8"/>
          <p:cNvSpPr/>
          <p:nvPr/>
        </p:nvSpPr>
        <p:spPr>
          <a:xfrm>
            <a:off x="5943461" y="4413635"/>
            <a:ext cx="312906" cy="369332"/>
          </a:xfrm>
          <a:prstGeom prst="rect">
            <a:avLst/>
          </a:prstGeom>
        </p:spPr>
        <p:txBody>
          <a:bodyPr wrap="none">
            <a:spAutoFit/>
          </a:bodyPr>
          <a:lstStyle/>
          <a:p>
            <a:pPr marL="0" indent="0">
              <a:buNone/>
            </a:pPr>
            <a:r>
              <a:rPr lang="en-US" dirty="0"/>
              <a:t>  </a:t>
            </a:r>
          </a:p>
        </p:txBody>
      </p:sp>
      <mc:AlternateContent xmlns:mc="http://schemas.openxmlformats.org/markup-compatibility/2006" xmlns:a14="http://schemas.microsoft.com/office/drawing/2010/main">
        <mc:Choice Requires="a14">
          <p:sp>
            <p:nvSpPr>
              <p:cNvPr id="10" name="Rectangle 9"/>
              <p:cNvSpPr/>
              <p:nvPr/>
            </p:nvSpPr>
            <p:spPr>
              <a:xfrm>
                <a:off x="5417250" y="3526168"/>
                <a:ext cx="1931233" cy="588303"/>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m:t>
                                  </m:r>
                                </m:e>
                              </m:groupCh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r>
                                <a:rPr lang="en-US" b="0" i="1" smtClean="0">
                                  <a:latin typeface="Cambria Math" panose="02040503050406030204" pitchFamily="18" charset="0"/>
                                </a:rPr>
                                <m:t> </m:t>
                              </m:r>
                            </m:e>
                            <m:lim>
                              <m:r>
                                <a:rPr lang="en-US" i="1">
                                  <a:latin typeface="Cambria Math" panose="02040503050406030204" pitchFamily="18" charset="0"/>
                                </a:rPr>
                                <m:t>𝑐𝑜𝑟𝑟𝑒𝑐𝑡𝑖𝑜𝑛</m:t>
                              </m:r>
                              <m:r>
                                <a:rPr lang="en-US" i="1">
                                  <a:latin typeface="Cambria Math" panose="02040503050406030204" pitchFamily="18" charset="0"/>
                                </a:rPr>
                                <m:t> </m:t>
                              </m:r>
                              <m:r>
                                <a:rPr lang="en-US" i="1">
                                  <a:latin typeface="Cambria Math" panose="02040503050406030204" pitchFamily="18" charset="0"/>
                                </a:rPr>
                                <m:t>𝑠𝑒𝑡</m:t>
                              </m:r>
                              <m:r>
                                <a:rPr lang="en-US" i="1">
                                  <a:latin typeface="Cambria Math" panose="02040503050406030204" pitchFamily="18" charset="0"/>
                                </a:rPr>
                                <m:t> </m:t>
                              </m:r>
                            </m:lim>
                          </m:limLow>
                          <m:r>
                            <a:rPr lang="en-US" i="1" smtClean="0">
                              <a:latin typeface="Cambria Math" panose="02040503050406030204" pitchFamily="18" charset="0"/>
                            </a:rPr>
                            <m:t> </m:t>
                          </m:r>
                        </m:e>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417250" y="3526168"/>
                <a:ext cx="1931233" cy="588303"/>
              </a:xfrm>
              <a:prstGeom prst="rect">
                <a:avLst/>
              </a:prstGeom>
              <a:blipFill rotWithShape="0">
                <a:blip r:embed="rId6"/>
                <a:stretch>
                  <a:fillRect b="-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417250" y="4413635"/>
                <a:ext cx="2046651" cy="588303"/>
              </a:xfrm>
              <a:prstGeom prst="rect">
                <a:avLst/>
              </a:prstGeom>
            </p:spPr>
            <p:txBody>
              <a:bodyPr wrap="none">
                <a:spAutoFit/>
              </a:bodyPr>
              <a:lstStyle/>
              <a:p>
                <a:pPr marL="0" indent="0">
                  <a:buNone/>
                </a:pPr>
                <a14:m>
                  <m:oMath xmlns:m="http://schemas.openxmlformats.org/officeDocument/2006/math">
                    <m:r>
                      <a:rPr lang="en-US" b="0" i="1" smtClean="0">
                        <a:latin typeface="Cambria Math" panose="02040503050406030204" pitchFamily="18" charset="0"/>
                      </a:rPr>
                      <m:t>     </m:t>
                    </m:r>
                    <m:sSub>
                      <m:sSubPr>
                        <m:ctrlPr>
                          <a:rPr lang="en-US" i="1" smtClean="0">
                            <a:latin typeface="Cambria Math" panose="02040503050406030204" pitchFamily="18" charset="0"/>
                          </a:rPr>
                        </m:ctrlPr>
                      </m:sSubPr>
                      <m:e>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r>
                                  <a:rPr lang="en-US" b="0" i="1" smtClean="0">
                                    <a:latin typeface="Cambria Math" panose="02040503050406030204" pitchFamily="18" charset="0"/>
                                  </a:rPr>
                                  <m:t>,</m:t>
                                </m:r>
                              </m:e>
                            </m:groupCh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 </m:t>
                            </m:r>
                          </m:e>
                          <m:lim>
                            <m:r>
                              <a:rPr lang="en-US" i="1">
                                <a:latin typeface="Cambria Math" panose="02040503050406030204" pitchFamily="18" charset="0"/>
                              </a:rPr>
                              <m:t>𝑐𝑜𝑟𝑟𝑒𝑐𝑡𝑖𝑜𝑛</m:t>
                            </m:r>
                            <m:r>
                              <a:rPr lang="en-US" i="1">
                                <a:latin typeface="Cambria Math" panose="02040503050406030204" pitchFamily="18" charset="0"/>
                              </a:rPr>
                              <m:t> </m:t>
                            </m:r>
                            <m:r>
                              <a:rPr lang="en-US" i="1">
                                <a:latin typeface="Cambria Math" panose="02040503050406030204" pitchFamily="18" charset="0"/>
                              </a:rPr>
                              <m:t>𝑠𝑒𝑡</m:t>
                            </m:r>
                            <m:r>
                              <a:rPr lang="en-US" i="1">
                                <a:latin typeface="Cambria Math" panose="02040503050406030204" pitchFamily="18" charset="0"/>
                              </a:rPr>
                              <m:t> </m:t>
                            </m:r>
                          </m:lim>
                        </m:limLow>
                        <m:r>
                          <a:rPr lang="en-US" i="1" smtClean="0">
                            <a:latin typeface="Cambria Math" panose="02040503050406030204" pitchFamily="18" charset="0"/>
                          </a:rPr>
                          <m:t> </m:t>
                        </m:r>
                      </m:e>
                      <m:sub/>
                    </m:sSub>
                  </m:oMath>
                </a14:m>
                <a:r>
                  <a:rPr lang="en-US" dirty="0"/>
                  <a:t>  </a:t>
                </a:r>
              </a:p>
            </p:txBody>
          </p:sp>
        </mc:Choice>
        <mc:Fallback xmlns="">
          <p:sp>
            <p:nvSpPr>
              <p:cNvPr id="15" name="Rectangle 14"/>
              <p:cNvSpPr>
                <a:spLocks noRot="1" noChangeAspect="1" noMove="1" noResize="1" noEditPoints="1" noAdjustHandles="1" noChangeArrowheads="1" noChangeShapeType="1" noTextEdit="1"/>
              </p:cNvSpPr>
              <p:nvPr/>
            </p:nvSpPr>
            <p:spPr>
              <a:xfrm>
                <a:off x="5417250" y="4413635"/>
                <a:ext cx="2046651" cy="588303"/>
              </a:xfrm>
              <a:prstGeom prst="rect">
                <a:avLst/>
              </a:prstGeom>
              <a:blipFill rotWithShape="0">
                <a:blip r:embed="rId7"/>
                <a:stretch>
                  <a:fillRect b="-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417250" y="5449669"/>
                <a:ext cx="1995354" cy="588303"/>
              </a:xfrm>
              <a:prstGeom prst="rect">
                <a:avLst/>
              </a:prstGeom>
            </p:spPr>
            <p:txBody>
              <a:bodyPr wrap="none">
                <a:spAutoFit/>
              </a:bodyPr>
              <a:lstStyle/>
              <a:p>
                <a:pPr marL="0" indent="0">
                  <a:buNone/>
                </a:pPr>
                <a14:m>
                  <m:oMath xmlns:m="http://schemas.openxmlformats.org/officeDocument/2006/math">
                    <m:r>
                      <a:rPr lang="en-US" b="0" i="1" smtClean="0">
                        <a:latin typeface="Cambria Math" panose="02040503050406030204" pitchFamily="18" charset="0"/>
                      </a:rPr>
                      <m:t>     </m:t>
                    </m:r>
                    <m:sSub>
                      <m:sSubPr>
                        <m:ctrlPr>
                          <a:rPr lang="en-US" i="1" smtClean="0">
                            <a:latin typeface="Cambria Math" panose="02040503050406030204" pitchFamily="18" charset="0"/>
                          </a:rPr>
                        </m:ctrlPr>
                      </m:sSubPr>
                      <m:e>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r>
                                  <a:rPr lang="en-US" b="0" i="1" smtClean="0">
                                    <a:latin typeface="Cambria Math" panose="02040503050406030204" pitchFamily="18" charset="0"/>
                                  </a:rPr>
                                  <m:t>,</m:t>
                                </m:r>
                              </m:e>
                            </m:groupCh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 </m:t>
                            </m:r>
                          </m:e>
                          <m:lim>
                            <m:r>
                              <a:rPr lang="en-US" i="1">
                                <a:latin typeface="Cambria Math" panose="02040503050406030204" pitchFamily="18" charset="0"/>
                              </a:rPr>
                              <m:t>𝑐𝑜𝑟𝑟𝑒𝑐𝑡𝑖𝑜𝑛</m:t>
                            </m:r>
                            <m:r>
                              <a:rPr lang="en-US" i="1">
                                <a:latin typeface="Cambria Math" panose="02040503050406030204" pitchFamily="18" charset="0"/>
                              </a:rPr>
                              <m:t> </m:t>
                            </m:r>
                            <m:r>
                              <a:rPr lang="en-US" i="1">
                                <a:latin typeface="Cambria Math" panose="02040503050406030204" pitchFamily="18" charset="0"/>
                              </a:rPr>
                              <m:t>𝑠𝑒𝑡</m:t>
                            </m:r>
                            <m:r>
                              <a:rPr lang="en-US" i="1">
                                <a:latin typeface="Cambria Math" panose="02040503050406030204" pitchFamily="18" charset="0"/>
                              </a:rPr>
                              <m:t> </m:t>
                            </m:r>
                          </m:lim>
                        </m:limLow>
                        <m:r>
                          <a:rPr lang="en-US" i="1" smtClean="0">
                            <a:latin typeface="Cambria Math" panose="02040503050406030204" pitchFamily="18" charset="0"/>
                          </a:rPr>
                          <m:t> </m:t>
                        </m:r>
                      </m:e>
                      <m:sub/>
                    </m:sSub>
                  </m:oMath>
                </a14:m>
                <a:r>
                  <a:rPr lang="en-US" dirty="0"/>
                  <a:t>  </a:t>
                </a:r>
              </a:p>
            </p:txBody>
          </p:sp>
        </mc:Choice>
        <mc:Fallback xmlns="">
          <p:sp>
            <p:nvSpPr>
              <p:cNvPr id="16" name="Rectangle 15"/>
              <p:cNvSpPr>
                <a:spLocks noRot="1" noChangeAspect="1" noMove="1" noResize="1" noEditPoints="1" noAdjustHandles="1" noChangeArrowheads="1" noChangeShapeType="1" noTextEdit="1"/>
              </p:cNvSpPr>
              <p:nvPr/>
            </p:nvSpPr>
            <p:spPr>
              <a:xfrm>
                <a:off x="5417250" y="5449669"/>
                <a:ext cx="1995354" cy="588303"/>
              </a:xfrm>
              <a:prstGeom prst="rect">
                <a:avLst/>
              </a:prstGeom>
              <a:blipFill rotWithShape="0">
                <a:blip r:embed="rId8"/>
                <a:stretch>
                  <a:fillRect b="-312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9" name="Ink 18"/>
              <p14:cNvContentPartPr/>
              <p14:nvPr/>
            </p14:nvContentPartPr>
            <p14:xfrm>
              <a:off x="1470522" y="2465630"/>
              <a:ext cx="551880" cy="3181320"/>
            </p14:xfrm>
          </p:contentPart>
        </mc:Choice>
        <mc:Fallback xmlns="">
          <p:pic>
            <p:nvPicPr>
              <p:cNvPr id="19" name="Ink 18"/>
              <p:cNvPicPr/>
              <p:nvPr/>
            </p:nvPicPr>
            <p:blipFill>
              <a:blip r:embed="rId10"/>
              <a:stretch>
                <a:fillRect/>
              </a:stretch>
            </p:blipFill>
            <p:spPr>
              <a:xfrm>
                <a:off x="1410402" y="2345390"/>
                <a:ext cx="672120" cy="3421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p14:cNvContentPartPr/>
              <p14:nvPr/>
            </p14:nvContentPartPr>
            <p14:xfrm>
              <a:off x="5863242" y="3743270"/>
              <a:ext cx="439560" cy="19800"/>
            </p14:xfrm>
          </p:contentPart>
        </mc:Choice>
        <mc:Fallback xmlns="">
          <p:pic>
            <p:nvPicPr>
              <p:cNvPr id="20" name="Ink 19"/>
              <p:cNvPicPr/>
              <p:nvPr/>
            </p:nvPicPr>
            <p:blipFill>
              <a:blip r:embed="rId12"/>
              <a:stretch>
                <a:fillRect/>
              </a:stretch>
            </p:blipFill>
            <p:spPr>
              <a:xfrm>
                <a:off x="5803122" y="3623390"/>
                <a:ext cx="5594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p14:cNvContentPartPr/>
              <p14:nvPr/>
            </p14:nvContentPartPr>
            <p14:xfrm>
              <a:off x="6124962" y="2514590"/>
              <a:ext cx="900720" cy="3626640"/>
            </p14:xfrm>
          </p:contentPart>
        </mc:Choice>
        <mc:Fallback xmlns="">
          <p:pic>
            <p:nvPicPr>
              <p:cNvPr id="21" name="Ink 20"/>
              <p:cNvPicPr/>
              <p:nvPr/>
            </p:nvPicPr>
            <p:blipFill>
              <a:blip r:embed="rId14"/>
              <a:stretch>
                <a:fillRect/>
              </a:stretch>
            </p:blipFill>
            <p:spPr>
              <a:xfrm>
                <a:off x="6064842" y="2394710"/>
                <a:ext cx="1020600" cy="386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p14:cNvContentPartPr/>
              <p14:nvPr/>
            </p14:nvContentPartPr>
            <p14:xfrm>
              <a:off x="1550802" y="3793670"/>
              <a:ext cx="809640" cy="43560"/>
            </p14:xfrm>
          </p:contentPart>
        </mc:Choice>
        <mc:Fallback xmlns="">
          <p:pic>
            <p:nvPicPr>
              <p:cNvPr id="22" name="Ink 21"/>
              <p:cNvPicPr/>
              <p:nvPr/>
            </p:nvPicPr>
            <p:blipFill>
              <a:blip r:embed="rId16"/>
              <a:stretch>
                <a:fillRect/>
              </a:stretch>
            </p:blipFill>
            <p:spPr>
              <a:xfrm>
                <a:off x="1490682" y="3673430"/>
                <a:ext cx="929880" cy="283680"/>
              </a:xfrm>
              <a:prstGeom prst="rect">
                <a:avLst/>
              </a:prstGeom>
            </p:spPr>
          </p:pic>
        </mc:Fallback>
      </mc:AlternateContent>
    </p:spTree>
    <p:extLst>
      <p:ext uri="{BB962C8B-B14F-4D97-AF65-F5344CB8AC3E}">
        <p14:creationId xmlns:p14="http://schemas.microsoft.com/office/powerpoint/2010/main" val="221754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 Placeholder 2"/>
              <p:cNvSpPr txBox="1">
                <a:spLocks/>
              </p:cNvSpPr>
              <p:nvPr/>
            </p:nvSpPr>
            <p:spPr>
              <a:xfrm>
                <a:off x="332987" y="2062928"/>
                <a:ext cx="4491789" cy="387798"/>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tabLst/>
                  <a:defRPr/>
                </a:pPr>
                <a14:m>
                  <m:oMath xmlns:m="http://schemas.openxmlformats.org/officeDocument/2006/math">
                    <m:sSup>
                      <m:sSupPr>
                        <m:ctrlPr>
                          <a:rPr lang="en-US" sz="2800" b="0" i="1" smtClean="0">
                            <a:latin typeface="Cambria Math" panose="02040503050406030204" pitchFamily="18" charset="0"/>
                            <a:cs typeface="Times New Roman" pitchFamily="18" charset="0"/>
                            <a:sym typeface="Symbol"/>
                          </a:rPr>
                        </m:ctrlPr>
                      </m:sSupPr>
                      <m:e>
                        <m:r>
                          <a:rPr lang="en-US" sz="2800" b="0" i="1" smtClean="0">
                            <a:latin typeface="Cambria Math"/>
                            <a:cs typeface="Times New Roman" pitchFamily="18" charset="0"/>
                            <a:sym typeface="Symbol"/>
                          </a:rPr>
                          <m:t>𝑥</m:t>
                        </m:r>
                      </m:e>
                      <m:sup>
                        <m:r>
                          <a:rPr lang="en-US" sz="2800" b="0" i="1" smtClean="0">
                            <a:latin typeface="Cambria Math"/>
                            <a:cs typeface="Times New Roman" pitchFamily="18" charset="0"/>
                            <a:sym typeface="Symbol"/>
                          </a:rPr>
                          <m:t>2</m:t>
                        </m:r>
                      </m:sup>
                    </m:sSup>
                    <m:r>
                      <a:rPr lang="en-US" sz="2800" b="0" i="1" smtClean="0">
                        <a:latin typeface="Cambria Math"/>
                        <a:cs typeface="Times New Roman" pitchFamily="18" charset="0"/>
                        <a:sym typeface="Symbol"/>
                      </a:rPr>
                      <m:t>+</m:t>
                    </m:r>
                    <m:sSup>
                      <m:sSupPr>
                        <m:ctrlPr>
                          <a:rPr lang="en-US" sz="2800" b="0" i="1" smtClean="0">
                            <a:latin typeface="Cambria Math" panose="02040503050406030204" pitchFamily="18" charset="0"/>
                            <a:cs typeface="Times New Roman" pitchFamily="18" charset="0"/>
                            <a:sym typeface="Symbol"/>
                          </a:rPr>
                        </m:ctrlPr>
                      </m:sSupPr>
                      <m:e>
                        <m:r>
                          <a:rPr lang="en-US" sz="2800" b="0" i="1" smtClean="0">
                            <a:latin typeface="Cambria Math"/>
                            <a:cs typeface="Times New Roman" pitchFamily="18" charset="0"/>
                            <a:sym typeface="Symbol"/>
                          </a:rPr>
                          <m:t>𝑦</m:t>
                        </m:r>
                      </m:e>
                      <m:sup>
                        <m:r>
                          <a:rPr lang="en-US" sz="2800" b="0" i="1" smtClean="0">
                            <a:latin typeface="Cambria Math"/>
                            <a:cs typeface="Times New Roman" pitchFamily="18" charset="0"/>
                            <a:sym typeface="Symbol"/>
                          </a:rPr>
                          <m:t>2</m:t>
                        </m:r>
                      </m:sup>
                    </m:sSup>
                    <m:r>
                      <a:rPr lang="en-US" sz="2800" b="0" i="1" smtClean="0">
                        <a:latin typeface="Cambria Math"/>
                        <a:cs typeface="Times New Roman" pitchFamily="18" charset="0"/>
                        <a:sym typeface="Symbol"/>
                      </a:rPr>
                      <m:t>&lt;1 </m:t>
                    </m:r>
                    <m:r>
                      <a:rPr lang="en-US" sz="2800" b="0" i="1" smtClean="0">
                        <a:latin typeface="Cambria Math"/>
                        <a:cs typeface="Times New Roman" pitchFamily="18" charset="0"/>
                        <a:sym typeface="Symbol"/>
                      </a:rPr>
                      <m:t>𝑎𝑛𝑑</m:t>
                    </m:r>
                    <m:r>
                      <a:rPr lang="en-US" sz="2800" b="0" i="1" smtClean="0">
                        <a:latin typeface="Cambria Math"/>
                        <a:cs typeface="Times New Roman" pitchFamily="18" charset="0"/>
                        <a:sym typeface="Symbol"/>
                      </a:rPr>
                      <m:t> </m:t>
                    </m:r>
                    <m:r>
                      <a:rPr lang="en-US" sz="2800" b="0" i="1" smtClean="0">
                        <a:latin typeface="Cambria Math"/>
                        <a:cs typeface="Times New Roman" pitchFamily="18" charset="0"/>
                        <a:sym typeface="Symbol"/>
                      </a:rPr>
                      <m:t>𝑥𝑦</m:t>
                    </m:r>
                    <m:r>
                      <a:rPr lang="en-US" sz="2800" b="0" i="1" smtClean="0">
                        <a:latin typeface="Cambria Math"/>
                        <a:cs typeface="Times New Roman" pitchFamily="18" charset="0"/>
                        <a:sym typeface="Symbol"/>
                      </a:rPr>
                      <m:t>&gt;0.1</m:t>
                    </m:r>
                  </m:oMath>
                </a14:m>
                <a:r>
                  <a:rPr lang="en-US" sz="2800" i="1" dirty="0">
                    <a:latin typeface="Times New Roman" pitchFamily="18" charset="0"/>
                    <a:cs typeface="Times New Roman" pitchFamily="18" charset="0"/>
                    <a:sym typeface="Symbol"/>
                  </a:rPr>
                  <a:t> </a:t>
                </a:r>
              </a:p>
            </p:txBody>
          </p:sp>
        </mc:Choice>
        <mc:Fallback xmlns="">
          <p:sp>
            <p:nvSpPr>
              <p:cNvPr id="11" name="Text Placeholder 2"/>
              <p:cNvSpPr txBox="1">
                <a:spLocks noRot="1" noChangeAspect="1" noMove="1" noResize="1" noEditPoints="1" noAdjustHandles="1" noChangeArrowheads="1" noChangeShapeType="1" noTextEdit="1"/>
              </p:cNvSpPr>
              <p:nvPr/>
            </p:nvSpPr>
            <p:spPr>
              <a:xfrm>
                <a:off x="332987" y="2062928"/>
                <a:ext cx="4491789" cy="387798"/>
              </a:xfrm>
              <a:prstGeom prst="rect">
                <a:avLst/>
              </a:prstGeom>
              <a:blipFill rotWithShape="0">
                <a:blip r:embed="rId3"/>
                <a:stretch>
                  <a:fillRect/>
                </a:stretch>
              </a:blipFill>
            </p:spPr>
            <p:txBody>
              <a:bodyPr/>
              <a:lstStyle/>
              <a:p>
                <a:r>
                  <a:rPr lang="en-US">
                    <a:noFill/>
                  </a:rPr>
                  <a:t> </a:t>
                </a:r>
              </a:p>
            </p:txBody>
          </p:sp>
        </mc:Fallback>
      </mc:AlternateContent>
      <p:sp>
        <p:nvSpPr>
          <p:cNvPr id="3" name="Right Arrow 2"/>
          <p:cNvSpPr/>
          <p:nvPr/>
        </p:nvSpPr>
        <p:spPr>
          <a:xfrm>
            <a:off x="4572113" y="2062928"/>
            <a:ext cx="533400" cy="42934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5285987" y="1905000"/>
                <a:ext cx="2626296" cy="703654"/>
              </a:xfrm>
              <a:prstGeom prst="rect">
                <a:avLst/>
              </a:prstGeom>
              <a:noFill/>
            </p:spPr>
            <p:txBody>
              <a:bodyPr wrap="none" rtlCol="0">
                <a:spAutoFit/>
              </a:bodyPr>
              <a:lstStyle/>
              <a:p>
                <a:r>
                  <a:rPr lang="en-US" sz="2800" dirty="0">
                    <a:latin typeface="+mn-lt"/>
                  </a:rPr>
                  <a:t>sat, </a:t>
                </a:r>
                <a14:m>
                  <m:oMath xmlns:m="http://schemas.openxmlformats.org/officeDocument/2006/math">
                    <m:r>
                      <a:rPr lang="en-US" sz="2800" b="0" i="1" smtClean="0">
                        <a:latin typeface="Cambria Math"/>
                      </a:rPr>
                      <m:t>𝑥</m:t>
                    </m:r>
                    <m:r>
                      <a:rPr lang="en-US" sz="2800" b="0" i="1" smtClean="0">
                        <a:latin typeface="Cambria Math"/>
                      </a:rPr>
                      <m:t>=</m:t>
                    </m:r>
                    <m:f>
                      <m:fPr>
                        <m:ctrlPr>
                          <a:rPr lang="en-US" sz="2800" b="0" i="1" smtClean="0">
                            <a:latin typeface="Cambria Math" panose="02040503050406030204" pitchFamily="18" charset="0"/>
                          </a:rPr>
                        </m:ctrlPr>
                      </m:fPr>
                      <m:num>
                        <m:r>
                          <a:rPr lang="en-US" sz="2800" b="0" i="1" smtClean="0">
                            <a:latin typeface="Cambria Math"/>
                          </a:rPr>
                          <m:t>1</m:t>
                        </m:r>
                      </m:num>
                      <m:den>
                        <m:r>
                          <a:rPr lang="en-US" sz="2800" b="0" i="1" smtClean="0">
                            <a:latin typeface="Cambria Math"/>
                          </a:rPr>
                          <m:t>8</m:t>
                        </m:r>
                      </m:den>
                    </m:f>
                    <m:r>
                      <a:rPr lang="en-US" sz="2800" b="0" i="1" smtClean="0">
                        <a:latin typeface="Cambria Math"/>
                      </a:rPr>
                      <m:t>, </m:t>
                    </m:r>
                    <m:r>
                      <a:rPr lang="en-US" sz="2800" b="0" i="1" smtClean="0">
                        <a:latin typeface="Cambria Math"/>
                      </a:rPr>
                      <m:t>𝑦</m:t>
                    </m:r>
                    <m:r>
                      <a:rPr lang="en-US" sz="2800" b="0" i="1" smtClean="0">
                        <a:latin typeface="Cambria Math"/>
                      </a:rPr>
                      <m:t>=</m:t>
                    </m:r>
                    <m:f>
                      <m:fPr>
                        <m:ctrlPr>
                          <a:rPr lang="en-US" sz="2800" b="0" i="1" smtClean="0">
                            <a:latin typeface="Cambria Math" panose="02040503050406030204" pitchFamily="18" charset="0"/>
                          </a:rPr>
                        </m:ctrlPr>
                      </m:fPr>
                      <m:num>
                        <m:r>
                          <a:rPr lang="en-US" sz="2800" b="0" i="1" smtClean="0">
                            <a:latin typeface="Cambria Math"/>
                          </a:rPr>
                          <m:t>7</m:t>
                        </m:r>
                      </m:num>
                      <m:den>
                        <m:r>
                          <a:rPr lang="en-US" sz="2800" b="0" i="1" smtClean="0">
                            <a:latin typeface="Cambria Math"/>
                          </a:rPr>
                          <m:t>8</m:t>
                        </m:r>
                      </m:den>
                    </m:f>
                  </m:oMath>
                </a14:m>
                <a:endParaRPr lang="en-US" sz="2800" dirty="0">
                  <a:latin typeface="+mn-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285987" y="1905000"/>
                <a:ext cx="2626296" cy="703654"/>
              </a:xfrm>
              <a:prstGeom prst="rect">
                <a:avLst/>
              </a:prstGeom>
              <a:blipFill rotWithShape="0">
                <a:blip r:embed="rId4"/>
                <a:stretch>
                  <a:fillRect l="-4640" b="-1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2"/>
              <p:cNvSpPr txBox="1">
                <a:spLocks/>
              </p:cNvSpPr>
              <p:nvPr/>
            </p:nvSpPr>
            <p:spPr>
              <a:xfrm>
                <a:off x="332987" y="2672528"/>
                <a:ext cx="4491789" cy="387798"/>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tabLst/>
                  <a:defRPr/>
                </a:pPr>
                <a14:m>
                  <m:oMath xmlns:m="http://schemas.openxmlformats.org/officeDocument/2006/math">
                    <m:sSup>
                      <m:sSupPr>
                        <m:ctrlPr>
                          <a:rPr lang="en-US" sz="2800" b="0" i="1" smtClean="0">
                            <a:latin typeface="Cambria Math" panose="02040503050406030204" pitchFamily="18" charset="0"/>
                            <a:cs typeface="Times New Roman" pitchFamily="18" charset="0"/>
                            <a:sym typeface="Symbol"/>
                          </a:rPr>
                        </m:ctrlPr>
                      </m:sSupPr>
                      <m:e>
                        <m:r>
                          <a:rPr lang="en-US" sz="2800" b="0" i="1" smtClean="0">
                            <a:latin typeface="Cambria Math"/>
                            <a:cs typeface="Times New Roman" pitchFamily="18" charset="0"/>
                            <a:sym typeface="Symbol"/>
                          </a:rPr>
                          <m:t>𝑥</m:t>
                        </m:r>
                      </m:e>
                      <m:sup>
                        <m:r>
                          <a:rPr lang="en-US" sz="2800" b="0" i="1" smtClean="0">
                            <a:latin typeface="Cambria Math"/>
                            <a:cs typeface="Times New Roman" pitchFamily="18" charset="0"/>
                            <a:sym typeface="Symbol"/>
                          </a:rPr>
                          <m:t>2</m:t>
                        </m:r>
                      </m:sup>
                    </m:sSup>
                    <m:r>
                      <a:rPr lang="en-US" sz="2800" b="0" i="1" smtClean="0">
                        <a:latin typeface="Cambria Math"/>
                        <a:cs typeface="Times New Roman" pitchFamily="18" charset="0"/>
                        <a:sym typeface="Symbol"/>
                      </a:rPr>
                      <m:t>+</m:t>
                    </m:r>
                    <m:sSup>
                      <m:sSupPr>
                        <m:ctrlPr>
                          <a:rPr lang="en-US" sz="2800" b="0" i="1" smtClean="0">
                            <a:latin typeface="Cambria Math" panose="02040503050406030204" pitchFamily="18" charset="0"/>
                            <a:cs typeface="Times New Roman" pitchFamily="18" charset="0"/>
                            <a:sym typeface="Symbol"/>
                          </a:rPr>
                        </m:ctrlPr>
                      </m:sSupPr>
                      <m:e>
                        <m:r>
                          <a:rPr lang="en-US" sz="2800" b="0" i="1" smtClean="0">
                            <a:latin typeface="Cambria Math"/>
                            <a:cs typeface="Times New Roman" pitchFamily="18" charset="0"/>
                            <a:sym typeface="Symbol"/>
                          </a:rPr>
                          <m:t>𝑦</m:t>
                        </m:r>
                      </m:e>
                      <m:sup>
                        <m:r>
                          <a:rPr lang="en-US" sz="2800" b="0" i="1" smtClean="0">
                            <a:latin typeface="Cambria Math"/>
                            <a:cs typeface="Times New Roman" pitchFamily="18" charset="0"/>
                            <a:sym typeface="Symbol"/>
                          </a:rPr>
                          <m:t>2</m:t>
                        </m:r>
                      </m:sup>
                    </m:sSup>
                    <m:r>
                      <a:rPr lang="en-US" sz="2800" b="0" i="1" smtClean="0">
                        <a:latin typeface="Cambria Math"/>
                        <a:cs typeface="Times New Roman" pitchFamily="18" charset="0"/>
                        <a:sym typeface="Symbol"/>
                      </a:rPr>
                      <m:t>&lt;1 </m:t>
                    </m:r>
                    <m:r>
                      <a:rPr lang="en-US" sz="2800" b="0" i="1" smtClean="0">
                        <a:latin typeface="Cambria Math"/>
                        <a:cs typeface="Times New Roman" pitchFamily="18" charset="0"/>
                        <a:sym typeface="Symbol"/>
                      </a:rPr>
                      <m:t>𝑎𝑛𝑑</m:t>
                    </m:r>
                    <m:r>
                      <a:rPr lang="en-US" sz="2800" b="0" i="1" smtClean="0">
                        <a:latin typeface="Cambria Math"/>
                        <a:cs typeface="Times New Roman" pitchFamily="18" charset="0"/>
                        <a:sym typeface="Symbol"/>
                      </a:rPr>
                      <m:t> </m:t>
                    </m:r>
                    <m:r>
                      <a:rPr lang="en-US" sz="2800" b="0" i="1" smtClean="0">
                        <a:latin typeface="Cambria Math"/>
                        <a:cs typeface="Times New Roman" pitchFamily="18" charset="0"/>
                        <a:sym typeface="Symbol"/>
                      </a:rPr>
                      <m:t>𝑥𝑦</m:t>
                    </m:r>
                    <m:r>
                      <a:rPr lang="en-US" sz="2800" b="0" i="1" smtClean="0">
                        <a:latin typeface="Cambria Math"/>
                        <a:cs typeface="Times New Roman" pitchFamily="18" charset="0"/>
                        <a:sym typeface="Symbol"/>
                      </a:rPr>
                      <m:t>&gt;1</m:t>
                    </m:r>
                  </m:oMath>
                </a14:m>
                <a:r>
                  <a:rPr lang="en-US" sz="2800" i="1" dirty="0">
                    <a:latin typeface="Times New Roman" pitchFamily="18" charset="0"/>
                    <a:cs typeface="Times New Roman" pitchFamily="18" charset="0"/>
                    <a:sym typeface="Symbol"/>
                  </a:rPr>
                  <a:t> </a:t>
                </a:r>
              </a:p>
            </p:txBody>
          </p:sp>
        </mc:Choice>
        <mc:Fallback xmlns="">
          <p:sp>
            <p:nvSpPr>
              <p:cNvPr id="12" name="Text Placeholder 2"/>
              <p:cNvSpPr txBox="1">
                <a:spLocks noRot="1" noChangeAspect="1" noMove="1" noResize="1" noEditPoints="1" noAdjustHandles="1" noChangeArrowheads="1" noChangeShapeType="1" noTextEdit="1"/>
              </p:cNvSpPr>
              <p:nvPr/>
            </p:nvSpPr>
            <p:spPr>
              <a:xfrm>
                <a:off x="332987" y="2672528"/>
                <a:ext cx="4491789" cy="387798"/>
              </a:xfrm>
              <a:prstGeom prst="rect">
                <a:avLst/>
              </a:prstGeom>
              <a:blipFill rotWithShape="0">
                <a:blip r:embed="rId5"/>
                <a:stretch>
                  <a:fillRect/>
                </a:stretch>
              </a:blipFill>
            </p:spPr>
            <p:txBody>
              <a:bodyPr/>
              <a:lstStyle/>
              <a:p>
                <a:r>
                  <a:rPr lang="en-US">
                    <a:noFill/>
                  </a:rPr>
                  <a:t> </a:t>
                </a:r>
              </a:p>
            </p:txBody>
          </p:sp>
        </mc:Fallback>
      </mc:AlternateContent>
      <p:sp>
        <p:nvSpPr>
          <p:cNvPr id="13" name="Right Arrow 12"/>
          <p:cNvSpPr/>
          <p:nvPr/>
        </p:nvSpPr>
        <p:spPr>
          <a:xfrm>
            <a:off x="4572113" y="2672528"/>
            <a:ext cx="533400" cy="4293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TextBox 13"/>
          <p:cNvSpPr txBox="1"/>
          <p:nvPr/>
        </p:nvSpPr>
        <p:spPr>
          <a:xfrm>
            <a:off x="5285987" y="2600980"/>
            <a:ext cx="1956498" cy="523220"/>
          </a:xfrm>
          <a:prstGeom prst="rect">
            <a:avLst/>
          </a:prstGeom>
          <a:noFill/>
        </p:spPr>
        <p:txBody>
          <a:bodyPr wrap="none" rtlCol="0">
            <a:spAutoFit/>
          </a:bodyPr>
          <a:lstStyle/>
          <a:p>
            <a:r>
              <a:rPr lang="en-US" sz="2800" dirty="0" err="1">
                <a:latin typeface="+mn-lt"/>
              </a:rPr>
              <a:t>unsat</a:t>
            </a:r>
            <a:r>
              <a:rPr lang="en-US" sz="2800" dirty="0">
                <a:latin typeface="+mn-lt"/>
              </a:rPr>
              <a:t>, Proof</a:t>
            </a:r>
          </a:p>
        </p:txBody>
      </p:sp>
      <p:sp>
        <p:nvSpPr>
          <p:cNvPr id="6" name="TextBox 5"/>
          <p:cNvSpPr txBox="1"/>
          <p:nvPr/>
        </p:nvSpPr>
        <p:spPr>
          <a:xfrm>
            <a:off x="533400" y="3487378"/>
            <a:ext cx="3711914" cy="461665"/>
          </a:xfrm>
          <a:prstGeom prst="rect">
            <a:avLst/>
          </a:prstGeom>
          <a:noFill/>
        </p:spPr>
        <p:txBody>
          <a:bodyPr wrap="none" rtlCol="0">
            <a:spAutoFit/>
          </a:bodyPr>
          <a:lstStyle/>
          <a:p>
            <a:r>
              <a:rPr lang="en-US" sz="2400" dirty="0">
                <a:latin typeface="+mj-lt"/>
              </a:rPr>
              <a:t>Is execution path </a:t>
            </a:r>
            <a:r>
              <a:rPr lang="en-US" sz="2400" i="1" dirty="0">
                <a:latin typeface="+mj-lt"/>
              </a:rPr>
              <a:t>P</a:t>
            </a:r>
            <a:r>
              <a:rPr lang="en-US" sz="2400" dirty="0">
                <a:latin typeface="+mj-lt"/>
              </a:rPr>
              <a:t> feasible?</a:t>
            </a:r>
          </a:p>
        </p:txBody>
      </p:sp>
      <p:sp>
        <p:nvSpPr>
          <p:cNvPr id="15" name="TextBox 14"/>
          <p:cNvSpPr txBox="1"/>
          <p:nvPr/>
        </p:nvSpPr>
        <p:spPr>
          <a:xfrm>
            <a:off x="4525850" y="3488374"/>
            <a:ext cx="3763787" cy="461665"/>
          </a:xfrm>
          <a:prstGeom prst="rect">
            <a:avLst/>
          </a:prstGeom>
          <a:noFill/>
        </p:spPr>
        <p:txBody>
          <a:bodyPr wrap="none" rtlCol="0">
            <a:spAutoFit/>
          </a:bodyPr>
          <a:lstStyle/>
          <a:p>
            <a:r>
              <a:rPr lang="en-US" sz="2400" dirty="0">
                <a:latin typeface="+mj-lt"/>
              </a:rPr>
              <a:t>Does Policy Satisfy Contract?</a:t>
            </a:r>
          </a:p>
        </p:txBody>
      </p:sp>
      <p:sp>
        <p:nvSpPr>
          <p:cNvPr id="7" name="Down Arrow 6"/>
          <p:cNvSpPr/>
          <p:nvPr/>
        </p:nvSpPr>
        <p:spPr>
          <a:xfrm>
            <a:off x="6001251" y="3986463"/>
            <a:ext cx="533400" cy="2286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Down Arrow 16"/>
          <p:cNvSpPr/>
          <p:nvPr/>
        </p:nvSpPr>
        <p:spPr>
          <a:xfrm>
            <a:off x="1959618" y="3986463"/>
            <a:ext cx="533400" cy="2286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ounded Rectangle 17"/>
          <p:cNvSpPr/>
          <p:nvPr/>
        </p:nvSpPr>
        <p:spPr>
          <a:xfrm>
            <a:off x="1209254" y="4491063"/>
            <a:ext cx="2008527" cy="590497"/>
          </a:xfrm>
          <a:prstGeom prst="roundRect">
            <a:avLst/>
          </a:prstGeom>
        </p:spPr>
        <p:style>
          <a:lnRef idx="1">
            <a:schemeClr val="dk1"/>
          </a:lnRef>
          <a:fillRef idx="3">
            <a:schemeClr val="dk1"/>
          </a:fillRef>
          <a:effectRef idx="2">
            <a:schemeClr val="dk1"/>
          </a:effectRef>
          <a:fontRef idx="minor">
            <a:schemeClr val="lt1"/>
          </a:fontRef>
        </p:style>
        <p:txBody>
          <a:bodyPr lIns="64008" tIns="32004" rIns="64008" bIns="32004" rtlCol="0" anchor="ctr"/>
          <a:lstStyle/>
          <a:p>
            <a:pPr algn="ctr"/>
            <a:r>
              <a:rPr lang="en-US" sz="3200" b="1" dirty="0">
                <a:solidFill>
                  <a:schemeClr val="bg1"/>
                </a:solidFill>
                <a:latin typeface="Calibri" pitchFamily="34" charset="0"/>
              </a:rPr>
              <a:t>SAGE</a:t>
            </a:r>
          </a:p>
        </p:txBody>
      </p:sp>
      <p:sp>
        <p:nvSpPr>
          <p:cNvPr id="20" name="Down Arrow 19"/>
          <p:cNvSpPr/>
          <p:nvPr/>
        </p:nvSpPr>
        <p:spPr>
          <a:xfrm>
            <a:off x="3426396" y="5305425"/>
            <a:ext cx="1637835" cy="48104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TextBox 20"/>
          <p:cNvSpPr txBox="1"/>
          <p:nvPr/>
        </p:nvSpPr>
        <p:spPr>
          <a:xfrm>
            <a:off x="2286814" y="5943600"/>
            <a:ext cx="4190186" cy="584775"/>
          </a:xfrm>
          <a:prstGeom prst="rect">
            <a:avLst/>
          </a:prstGeom>
          <a:noFill/>
        </p:spPr>
        <p:txBody>
          <a:bodyPr wrap="none" rtlCol="0">
            <a:spAutoFit/>
          </a:bodyPr>
          <a:lstStyle/>
          <a:p>
            <a:r>
              <a:rPr lang="en-US" sz="3200" dirty="0">
                <a:solidFill>
                  <a:srgbClr val="FF0000"/>
                </a:solidFill>
                <a:latin typeface="+mj-lt"/>
              </a:rPr>
              <a:t>Is Formula </a:t>
            </a:r>
            <a:r>
              <a:rPr lang="en-US" sz="3200" i="1" dirty="0">
                <a:solidFill>
                  <a:srgbClr val="FF0000"/>
                </a:solidFill>
                <a:latin typeface="+mj-lt"/>
              </a:rPr>
              <a:t>F</a:t>
            </a:r>
            <a:r>
              <a:rPr lang="en-US" sz="3200" dirty="0">
                <a:solidFill>
                  <a:srgbClr val="FF0000"/>
                </a:solidFill>
                <a:latin typeface="+mj-lt"/>
              </a:rPr>
              <a:t> </a:t>
            </a:r>
            <a:r>
              <a:rPr lang="en-US" sz="3200" dirty="0" err="1">
                <a:solidFill>
                  <a:srgbClr val="FF0000"/>
                </a:solidFill>
                <a:latin typeface="+mj-lt"/>
              </a:rPr>
              <a:t>Satisfiable</a:t>
            </a:r>
            <a:r>
              <a:rPr lang="en-US" sz="3200" dirty="0">
                <a:solidFill>
                  <a:srgbClr val="FF0000"/>
                </a:solidFill>
                <a:latin typeface="+mj-lt"/>
              </a:rPr>
              <a:t>?</a:t>
            </a:r>
          </a:p>
        </p:txBody>
      </p:sp>
      <p:sp>
        <p:nvSpPr>
          <p:cNvPr id="5" name="Up Arrow 4"/>
          <p:cNvSpPr/>
          <p:nvPr/>
        </p:nvSpPr>
        <p:spPr>
          <a:xfrm>
            <a:off x="3874212" y="3949043"/>
            <a:ext cx="742201" cy="2026163"/>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WI</a:t>
            </a:r>
          </a:p>
          <a:p>
            <a:pPr algn="ctr"/>
            <a:r>
              <a:rPr lang="en-US" dirty="0"/>
              <a:t>TNESS</a:t>
            </a:r>
          </a:p>
        </p:txBody>
      </p:sp>
      <p:sp>
        <p:nvSpPr>
          <p:cNvPr id="9" name="Left Brace 8"/>
          <p:cNvSpPr/>
          <p:nvPr/>
        </p:nvSpPr>
        <p:spPr>
          <a:xfrm rot="5400000">
            <a:off x="6773027" y="847975"/>
            <a:ext cx="437649" cy="1981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TextBox 21"/>
          <p:cNvSpPr txBox="1"/>
          <p:nvPr/>
        </p:nvSpPr>
        <p:spPr>
          <a:xfrm>
            <a:off x="5791200" y="1143000"/>
            <a:ext cx="2475358" cy="523220"/>
          </a:xfrm>
          <a:prstGeom prst="rect">
            <a:avLst/>
          </a:prstGeom>
          <a:noFill/>
        </p:spPr>
        <p:txBody>
          <a:bodyPr wrap="none" rtlCol="0">
            <a:spAutoFit/>
          </a:bodyPr>
          <a:lstStyle/>
          <a:p>
            <a:r>
              <a:rPr lang="en-US" sz="2800" dirty="0">
                <a:latin typeface="+mj-lt"/>
              </a:rPr>
              <a:t>Solution/Model</a:t>
            </a:r>
          </a:p>
        </p:txBody>
      </p:sp>
      <p:grpSp>
        <p:nvGrpSpPr>
          <p:cNvPr id="8" name="Group 7"/>
          <p:cNvGrpSpPr/>
          <p:nvPr/>
        </p:nvGrpSpPr>
        <p:grpSpPr>
          <a:xfrm>
            <a:off x="5791200" y="4130008"/>
            <a:ext cx="932894" cy="1366616"/>
            <a:chOff x="5791200" y="4130008"/>
            <a:chExt cx="932894" cy="1366616"/>
          </a:xfrm>
        </p:grpSpPr>
        <p:pic>
          <p:nvPicPr>
            <p:cNvPr id="23" name="Picture 10" descr="Description: C:\Users\nbjorner\AppData\Local\Microsoft\Windows\Temporary Internet Files\Content.IE5\T0ZPJOKX\MP900448692[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4363821"/>
              <a:ext cx="572663"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rot="5400000">
              <a:off x="5840731" y="4613261"/>
              <a:ext cx="1366616"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SecGuru</a:t>
              </a:r>
              <a:endParaRPr 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
        <p:nvSpPr>
          <p:cNvPr id="25" name="Rectangular Callout 24"/>
          <p:cNvSpPr/>
          <p:nvPr/>
        </p:nvSpPr>
        <p:spPr>
          <a:xfrm>
            <a:off x="728610" y="5287766"/>
            <a:ext cx="4096166" cy="1449719"/>
          </a:xfrm>
          <a:prstGeom prst="wedgeRectCallout">
            <a:avLst>
              <a:gd name="adj1" fmla="val -21640"/>
              <a:gd name="adj2" fmla="val -6318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Z3 solved more than </a:t>
            </a:r>
            <a:r>
              <a:rPr lang="en-US" sz="2400" b="1" dirty="0">
                <a:solidFill>
                  <a:srgbClr val="FF0000"/>
                </a:solidFill>
              </a:rPr>
              <a:t>10 billion</a:t>
            </a:r>
            <a:r>
              <a:rPr lang="en-US" sz="2400" dirty="0"/>
              <a:t> constraints created by </a:t>
            </a:r>
            <a:r>
              <a:rPr lang="en-US" sz="2400" dirty="0" err="1"/>
              <a:t>SymEx</a:t>
            </a:r>
            <a:r>
              <a:rPr lang="en-US" sz="2400" dirty="0"/>
              <a:t> tools including SAGE</a:t>
            </a:r>
          </a:p>
          <a:p>
            <a:pPr algn="ctr"/>
            <a:r>
              <a:rPr lang="en-US" sz="2400" dirty="0"/>
              <a:t>checking Win8 and Office</a:t>
            </a:r>
          </a:p>
        </p:txBody>
      </p:sp>
      <p:pic>
        <p:nvPicPr>
          <p:cNvPr id="26" name="Picture 2"/>
          <p:cNvPicPr>
            <a:picLocks noChangeAspect="1" noChangeArrowheads="1"/>
          </p:cNvPicPr>
          <p:nvPr/>
        </p:nvPicPr>
        <p:blipFill>
          <a:blip r:embed="rId7" cstate="print"/>
          <a:srcRect/>
          <a:stretch>
            <a:fillRect/>
          </a:stretch>
        </p:blipFill>
        <p:spPr bwMode="auto">
          <a:xfrm>
            <a:off x="6927499" y="5787591"/>
            <a:ext cx="2222422" cy="991184"/>
          </a:xfrm>
          <a:prstGeom prst="rect">
            <a:avLst/>
          </a:prstGeom>
          <a:noFill/>
          <a:ln w="9525">
            <a:noFill/>
            <a:miter lim="800000"/>
            <a:headEnd/>
            <a:tailEnd/>
          </a:ln>
          <a:effectLst/>
        </p:spPr>
      </p:pic>
      <p:pic>
        <p:nvPicPr>
          <p:cNvPr id="27" name="Picture 26" descr="PexWeb.png"/>
          <p:cNvPicPr>
            <a:picLocks noChangeAspect="1"/>
          </p:cNvPicPr>
          <p:nvPr/>
        </p:nvPicPr>
        <p:blipFill>
          <a:blip r:embed="rId8" cstate="print"/>
          <a:stretch>
            <a:fillRect/>
          </a:stretch>
        </p:blipFill>
        <p:spPr>
          <a:xfrm>
            <a:off x="5064229" y="5739839"/>
            <a:ext cx="1853238" cy="1038936"/>
          </a:xfrm>
          <a:prstGeom prst="rect">
            <a:avLst/>
          </a:prstGeom>
        </p:spPr>
      </p:pic>
      <p:sp>
        <p:nvSpPr>
          <p:cNvPr id="28" name="Rectangular Callout 27"/>
          <p:cNvSpPr/>
          <p:nvPr/>
        </p:nvSpPr>
        <p:spPr>
          <a:xfrm>
            <a:off x="5565089" y="3964851"/>
            <a:ext cx="3578911" cy="1265237"/>
          </a:xfrm>
          <a:prstGeom prst="wedgeRectCallout">
            <a:avLst>
              <a:gd name="adj1" fmla="val -10165"/>
              <a:gd name="adj2" fmla="val 8535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Z3 used by </a:t>
            </a:r>
            <a:r>
              <a:rPr lang="en-US" sz="2400" dirty="0" err="1"/>
              <a:t>Pex</a:t>
            </a:r>
            <a:r>
              <a:rPr lang="en-US" sz="2400" dirty="0"/>
              <a:t>, </a:t>
            </a:r>
          </a:p>
          <a:p>
            <a:pPr algn="ctr"/>
            <a:r>
              <a:rPr lang="en-US" sz="2400" dirty="0"/>
              <a:t>Static Driver Verifier, </a:t>
            </a:r>
            <a:br>
              <a:rPr lang="en-US" sz="2400" dirty="0"/>
            </a:br>
            <a:r>
              <a:rPr lang="en-US" sz="2400" dirty="0"/>
              <a:t>many other tools</a:t>
            </a:r>
          </a:p>
        </p:txBody>
      </p:sp>
      <p:pic>
        <p:nvPicPr>
          <p:cNvPr id="30" name="Picture 2"/>
          <p:cNvPicPr>
            <a:picLocks noChangeAspect="1" noChangeArrowheads="1"/>
          </p:cNvPicPr>
          <p:nvPr/>
        </p:nvPicPr>
        <p:blipFill>
          <a:blip r:embed="rId9"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6864457" y="408213"/>
            <a:ext cx="590751" cy="357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itle 2"/>
          <p:cNvSpPr>
            <a:spLocks noGrp="1"/>
          </p:cNvSpPr>
          <p:nvPr>
            <p:ph type="title"/>
          </p:nvPr>
        </p:nvSpPr>
        <p:spPr>
          <a:xfrm>
            <a:off x="501613" y="230133"/>
            <a:ext cx="8229600" cy="646331"/>
          </a:xfrm>
          <a:prstGeom prst="rect">
            <a:avLst/>
          </a:prstGeom>
        </p:spPr>
        <p:txBody>
          <a:bodyPr wrap="square">
            <a:spAutoFit/>
          </a:bodyPr>
          <a:lstStyle/>
          <a:p>
            <a:r>
              <a:rPr lang="en-US" sz="3600" b="1" dirty="0">
                <a:solidFill>
                  <a:schemeClr val="tx2">
                    <a:lumMod val="60000"/>
                    <a:lumOff val="40000"/>
                  </a:schemeClr>
                </a:solidFill>
                <a:effectLst>
                  <a:outerShdw blurRad="38100" dist="38100" dir="2700000" algn="tl">
                    <a:srgbClr val="000000">
                      <a:alpha val="43137"/>
                    </a:srgbClr>
                  </a:outerShdw>
                </a:effectLst>
              </a:rPr>
              <a:t>Symbolic Analysis with</a:t>
            </a:r>
            <a:r>
              <a:rPr lang="en-US" sz="3600" b="1" dirty="0">
                <a:solidFill>
                  <a:schemeClr val="tx2">
                    <a:lumMod val="60000"/>
                    <a:lumOff val="40000"/>
                  </a:schemeClr>
                </a:solidFill>
                <a:effectLst>
                  <a:outerShdw blurRad="38100" dist="38100" dir="2700000" algn="tl">
                    <a:srgbClr val="000000">
                      <a:alpha val="43137"/>
                    </a:srgbClr>
                  </a:outerShdw>
                </a:effectLst>
                <a:latin typeface="+mj-lt"/>
              </a:rPr>
              <a:t> </a:t>
            </a:r>
            <a:endParaRPr lang="en-US" sz="3600" b="1" dirty="0">
              <a:latin typeface="+mj-lt"/>
            </a:endParaRPr>
          </a:p>
        </p:txBody>
      </p:sp>
    </p:spTree>
    <p:extLst>
      <p:ext uri="{BB962C8B-B14F-4D97-AF65-F5344CB8AC3E}">
        <p14:creationId xmlns:p14="http://schemas.microsoft.com/office/powerpoint/2010/main" val="338111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2" grpId="0"/>
      <p:bldP spid="13" grpId="0" animBg="1"/>
      <p:bldP spid="14" grpId="0"/>
      <p:bldP spid="6" grpId="0"/>
      <p:bldP spid="15" grpId="0"/>
      <p:bldP spid="7" grpId="0" animBg="1"/>
      <p:bldP spid="17" grpId="0" animBg="1"/>
      <p:bldP spid="18" grpId="0" animBg="1"/>
      <p:bldP spid="20" grpId="0" animBg="1"/>
      <p:bldP spid="21" grpId="0"/>
      <p:bldP spid="5" grpId="0" animBg="1"/>
      <p:bldP spid="9" grpId="0" animBg="1"/>
      <p:bldP spid="22" grpId="0"/>
      <p:bldP spid="25" grpId="0" animBg="1"/>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t>
            </a:r>
            <a:r>
              <a:rPr lang="en-US" dirty="0" err="1"/>
              <a:t>MaxRes</a:t>
            </a:r>
            <a:endParaRPr lang="en-US" dirty="0"/>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349942" y="1213963"/>
                <a:ext cx="8537337" cy="5338384"/>
              </a:xfrm>
              <a:prstGeom prst="rect">
                <a:avLst/>
              </a:prstGeom>
              <a:noFill/>
            </p:spPr>
            <p:txBody>
              <a:bodyPr wrap="none" lIns="0" tIns="0" rIns="0" bIns="0" rtlCol="0">
                <a:spAutoFit/>
              </a:bodyPr>
              <a:lstStyle/>
              <a:p>
                <a:pPr marL="0" indent="0">
                  <a:buNone/>
                </a:pPr>
                <a:r>
                  <a:rPr lang="en-US" sz="2800" b="1" dirty="0"/>
                  <a:t>A</a:t>
                </a:r>
                <a:r>
                  <a:rPr lang="en-US" sz="2800" dirty="0"/>
                  <a:t>: </a:t>
                </a:r>
                <a14:m>
                  <m:oMath xmlns:m="http://schemas.openxmlformats.org/officeDocument/2006/math">
                    <m:limLow>
                      <m:limLowPr>
                        <m:ctrlPr>
                          <a:rPr lang="en-US" sz="2800" i="1" smtClean="0">
                            <a:latin typeface="Cambria Math" panose="02040503050406030204" pitchFamily="18" charset="0"/>
                          </a:rPr>
                        </m:ctrlPr>
                      </m:limLowPr>
                      <m:e>
                        <m:groupChr>
                          <m:groupChrPr>
                            <m:chr m:val="⏟"/>
                            <m:ctrlPr>
                              <a:rPr lang="en-US" sz="2800" i="1">
                                <a:latin typeface="Cambria Math" panose="02040503050406030204" pitchFamily="18" charset="0"/>
                              </a:rPr>
                            </m:ctrlPr>
                          </m:groupChrPr>
                          <m:e>
                            <m:sSub>
                              <m:sSubPr>
                                <m:ctrlPr>
                                  <a:rPr lang="en-US" sz="2800" i="1">
                                    <a:latin typeface="Cambria Math" panose="02040503050406030204" pitchFamily="18" charset="0"/>
                                  </a:rPr>
                                </m:ctrlPr>
                              </m:sSubPr>
                              <m:e>
                                <m:r>
                                  <a:rPr lang="en-US" sz="2800" i="1">
                                    <a:latin typeface="Cambria Math" panose="02040503050406030204" pitchFamily="18" charset="0"/>
                                  </a:rPr>
                                  <m:t>𝐹</m:t>
                                </m:r>
                                <m:r>
                                  <a:rPr lang="en-US" sz="2800" i="1">
                                    <a:latin typeface="Cambria Math" panose="02040503050406030204" pitchFamily="18" charset="0"/>
                                  </a:rPr>
                                  <m:t>, </m:t>
                                </m:r>
                                <m:r>
                                  <a:rPr lang="en-US" sz="2800" i="1">
                                    <a:latin typeface="Cambria Math" panose="02040503050406030204" pitchFamily="18" charset="0"/>
                                  </a:rPr>
                                  <m:t>𝐹</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2</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3</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4</m:t>
                                </m:r>
                              </m:sub>
                            </m:sSub>
                            <m:r>
                              <a:rPr lang="en-US" sz="2800" i="1">
                                <a:latin typeface="Cambria Math" panose="02040503050406030204" pitchFamily="18" charset="0"/>
                              </a:rPr>
                              <m:t>,</m:t>
                            </m:r>
                          </m:e>
                        </m:groupChr>
                      </m:e>
                      <m:lim>
                        <m:r>
                          <a:rPr lang="en-US" sz="2800" b="0" i="1" smtClean="0">
                            <a:latin typeface="Cambria Math" panose="02040503050406030204" pitchFamily="18" charset="0"/>
                          </a:rPr>
                          <m:t>𝑐𝑜𝑟𝑟𝑒𝑐𝑡𝑖𝑜𝑛</m:t>
                        </m:r>
                        <m:r>
                          <a:rPr lang="en-US" sz="2800" b="0" i="1" smtClean="0">
                            <a:latin typeface="Cambria Math" panose="02040503050406030204" pitchFamily="18" charset="0"/>
                          </a:rPr>
                          <m:t> </m:t>
                        </m:r>
                        <m:r>
                          <a:rPr lang="en-US" sz="2800" b="0" i="1" smtClean="0">
                            <a:latin typeface="Cambria Math" panose="02040503050406030204" pitchFamily="18" charset="0"/>
                          </a:rPr>
                          <m:t>𝑠𝑒𝑡</m:t>
                        </m:r>
                        <m:r>
                          <a:rPr lang="en-US" sz="2800" i="1">
                            <a:latin typeface="Cambria Math" panose="02040503050406030204" pitchFamily="18" charset="0"/>
                          </a:rPr>
                          <m:t> </m:t>
                        </m:r>
                      </m:lim>
                    </m:limLow>
                    <m:r>
                      <a:rPr lang="en-US" sz="2800" b="0" i="1">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5</m:t>
                        </m:r>
                      </m:sub>
                    </m:sSub>
                  </m:oMath>
                </a14:m>
                <a:r>
                  <a:rPr lang="en-US" sz="2800" dirty="0"/>
                  <a:t>  </a:t>
                </a:r>
              </a:p>
              <a:p>
                <a:endParaRPr lang="en-US" sz="2800" dirty="0"/>
              </a:p>
              <a:p>
                <a:pPr marL="0" indent="0">
                  <a:buNone/>
                </a:pPr>
                <a:r>
                  <a:rPr lang="en-US" sz="2800" b="1" dirty="0"/>
                  <a:t>A’</a:t>
                </a:r>
                <a:r>
                  <a:rPr lang="en-US" sz="2800" dirty="0"/>
                  <a:t>: </a:t>
                </a:r>
                <a14:m>
                  <m:oMath xmlns:m="http://schemas.openxmlformats.org/officeDocument/2006/math">
                    <m:r>
                      <a:rPr lang="en-US" sz="2800" i="1">
                        <a:latin typeface="Cambria Math" panose="02040503050406030204" pitchFamily="18" charset="0"/>
                      </a:rPr>
                      <m:t>𝐹</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m:t>
                        </m:r>
                        <m:r>
                          <a:rPr lang="en-US" sz="2800" i="1">
                            <a:latin typeface="Cambria Math" panose="02040503050406030204" pitchFamily="18" charset="0"/>
                          </a:rPr>
                          <m:t>𝐹</m:t>
                        </m:r>
                      </m:e>
                      <m:sub>
                        <m:r>
                          <a:rPr lang="en-US" sz="2800" i="1">
                            <a:latin typeface="Cambria Math" panose="02040503050406030204" pitchFamily="18" charset="0"/>
                          </a:rPr>
                          <m:t>3</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4</m:t>
                        </m:r>
                      </m:sub>
                    </m:sSub>
                    <m:r>
                      <a:rPr lang="en-US" sz="2800" i="1">
                        <a:latin typeface="Cambria Math" panose="02040503050406030204" pitchFamily="18" charset="0"/>
                      </a:rPr>
                      <m:t>), </m:t>
                    </m:r>
                  </m:oMath>
                </a14:m>
                <a:endParaRPr lang="en-US" sz="2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b="0" i="1" smtClean="0">
                              <a:latin typeface="Cambria Math" panose="02040503050406030204" pitchFamily="18" charset="0"/>
                            </a:rPr>
                            <m:t>1</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0" i="1">
                              <a:latin typeface="Cambria Math" panose="02040503050406030204" pitchFamily="18" charset="0"/>
                            </a:rPr>
                            <m:t>   </m:t>
                          </m:r>
                          <m:r>
                            <a:rPr lang="en-US" sz="2800" i="1">
                              <a:latin typeface="Cambria Math" panose="02040503050406030204" pitchFamily="18" charset="0"/>
                            </a:rPr>
                            <m:t>  </m:t>
                          </m:r>
                          <m:r>
                            <a:rPr lang="en-US" sz="2800" i="1">
                              <a:latin typeface="Cambria Math" panose="02040503050406030204" pitchFamily="18" charset="0"/>
                            </a:rPr>
                            <m:t>𝐹</m:t>
                          </m:r>
                        </m:e>
                        <m:sub>
                          <m:r>
                            <a:rPr lang="en-US" sz="2800" i="1">
                              <a:latin typeface="Cambria Math" panose="02040503050406030204" pitchFamily="18" charset="0"/>
                            </a:rPr>
                            <m:t>3</m:t>
                          </m:r>
                        </m:sub>
                      </m:sSub>
                      <m:r>
                        <a:rPr lang="en-US" sz="2800" b="0" i="1" smtClean="0">
                          <a:latin typeface="Cambria Math" panose="02040503050406030204" pitchFamily="18" charset="0"/>
                        </a:rPr>
                        <m:t>∧</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2</m:t>
                              </m:r>
                            </m:sub>
                          </m:sSub>
                        </m:e>
                      </m:d>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0" i="1">
                              <a:latin typeface="Cambria Math" panose="02040503050406030204" pitchFamily="18" charset="0"/>
                            </a:rPr>
                            <m:t>  </m:t>
                          </m:r>
                          <m:r>
                            <a:rPr lang="en-US" sz="2800" i="1">
                              <a:latin typeface="Cambria Math" panose="02040503050406030204" pitchFamily="18" charset="0"/>
                            </a:rPr>
                            <m:t> </m:t>
                          </m:r>
                          <m:r>
                            <a:rPr lang="en-US" sz="2800" i="1">
                              <a:latin typeface="Cambria Math" panose="02040503050406030204" pitchFamily="18" charset="0"/>
                            </a:rPr>
                            <m:t>𝐹</m:t>
                          </m:r>
                        </m:e>
                        <m:sub>
                          <m:r>
                            <a:rPr lang="en-US" sz="2800" i="1">
                              <a:latin typeface="Cambria Math" panose="02040503050406030204" pitchFamily="18" charset="0"/>
                            </a:rPr>
                            <m:t>4</m:t>
                          </m:r>
                        </m:sub>
                      </m:sSub>
                      <m:r>
                        <a:rPr lang="en-US" sz="2800" b="0" i="1" smtClean="0">
                          <a:latin typeface="Cambria Math" panose="02040503050406030204" pitchFamily="18" charset="0"/>
                        </a:rPr>
                        <m:t>∧</m:t>
                      </m:r>
                      <m:d>
                        <m:dPr>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2</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3</m:t>
                              </m:r>
                            </m:sub>
                          </m:sSub>
                        </m:e>
                      </m:d>
                      <m:r>
                        <a:rPr lang="en-US" sz="2800" i="1">
                          <a:latin typeface="Cambria Math" panose="02040503050406030204" pitchFamily="18" charset="0"/>
                        </a:rPr>
                        <m:t>, </m:t>
                      </m:r>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𝐹</m:t>
                          </m:r>
                        </m:e>
                        <m:sub>
                          <m:r>
                            <a:rPr lang="en-US" sz="2800" i="1">
                              <a:latin typeface="Cambria Math" panose="02040503050406030204" pitchFamily="18" charset="0"/>
                            </a:rPr>
                            <m:t>5</m:t>
                          </m:r>
                        </m:sub>
                      </m:sSub>
                    </m:oMath>
                  </m:oMathPara>
                </a14:m>
                <a:endParaRPr lang="en-US" dirty="0"/>
              </a:p>
              <a:p>
                <a:endParaRPr lang="en-US" dirty="0"/>
              </a:p>
              <a:p>
                <a:pPr marL="0" indent="0">
                  <a:buNone/>
                </a:pPr>
                <a:r>
                  <a:rPr lang="en-US" b="1" dirty="0"/>
                  <a:t>Lemma</a:t>
                </a:r>
                <a:r>
                  <a:rPr lang="en-US" dirty="0"/>
                  <a:t>: for any M of </a:t>
                </a:r>
                <a:r>
                  <a:rPr lang="en-US" b="1" dirty="0"/>
                  <a:t>A’</a:t>
                </a:r>
                <a:r>
                  <a:rPr lang="en-US" dirty="0"/>
                  <a:t>,</a:t>
                </a:r>
                <a:r>
                  <a:rPr lang="en-US" b="1" dirty="0"/>
                  <a:t> </a:t>
                </a:r>
                <a:r>
                  <a:rPr lang="en-US" dirty="0"/>
                  <a:t>cost(M, </a:t>
                </a:r>
                <a:r>
                  <a:rPr lang="en-US" b="1" dirty="0"/>
                  <a:t>A</a:t>
                </a:r>
                <a:r>
                  <a:rPr lang="en-US" dirty="0"/>
                  <a:t>) = cost(M, </a:t>
                </a:r>
                <a:r>
                  <a:rPr lang="en-US" b="1" dirty="0"/>
                  <a:t>A’</a:t>
                </a:r>
                <a:r>
                  <a:rPr lang="en-US" dirty="0"/>
                  <a:t>)</a:t>
                </a:r>
              </a:p>
              <a:p>
                <a:pPr marL="0" indent="0">
                  <a:buNone/>
                </a:pPr>
                <a:endParaRPr lang="en-US" b="1" dirty="0"/>
              </a:p>
              <a:p>
                <a:pPr marL="0" indent="0">
                  <a:buNone/>
                </a:pPr>
                <a:r>
                  <a:rPr lang="en-US" b="1" dirty="0"/>
                  <a:t>Proof</a:t>
                </a:r>
                <a:r>
                  <a:rPr lang="en-US" dirty="0"/>
                  <a:t>: </a:t>
                </a:r>
                <a14:m>
                  <m:oMath xmlns:m="http://schemas.openxmlformats.org/officeDocument/2006/math">
                    <m:r>
                      <a:rPr lang="en-US" i="1" dirty="0" smtClean="0">
                        <a:latin typeface="Cambria Math" panose="02040503050406030204" pitchFamily="18" charset="0"/>
                      </a:rPr>
                      <m:t>𝑀</m:t>
                    </m:r>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𝐹</m:t>
                            </m:r>
                          </m:e>
                          <m:sub>
                            <m:r>
                              <a:rPr lang="en-US" i="1" dirty="0" err="1" smtClean="0">
                                <a:latin typeface="Cambria Math" panose="02040503050406030204" pitchFamily="18" charset="0"/>
                              </a:rPr>
                              <m:t>𝑗</m:t>
                            </m:r>
                          </m:sub>
                        </m:sSub>
                      </m:e>
                    </m:d>
                    <m:r>
                      <a:rPr lang="en-US" i="1" dirty="0" smtClean="0">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𝑗</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i="1" dirty="0" smtClean="0">
                        <a:latin typeface="Cambria Math" panose="02040503050406030204" pitchFamily="18" charset="0"/>
                      </a:rPr>
                      <m:t> </m:t>
                    </m:r>
                    <m:r>
                      <a:rPr lang="en-US" i="1" dirty="0" smtClean="0">
                        <a:latin typeface="Cambria Math" panose="02040503050406030204" pitchFamily="18" charset="0"/>
                      </a:rPr>
                      <m:t>𝑙𝑒𝑎𝑠𝑡</m:t>
                    </m:r>
                    <m:r>
                      <a:rPr lang="en-US" b="0" i="1" dirty="0" smtClean="0">
                        <a:latin typeface="Cambria Math" panose="02040503050406030204" pitchFamily="18" charset="0"/>
                      </a:rPr>
                      <m:t>⇒</m:t>
                    </m:r>
                    <m:r>
                      <a:rPr lang="en-US" i="1" dirty="0" smtClean="0">
                        <a:latin typeface="Cambria Math" panose="02040503050406030204" pitchFamily="18" charset="0"/>
                      </a:rPr>
                      <m:t> </m:t>
                    </m:r>
                  </m:oMath>
                </a14:m>
                <a:endParaRPr lang="en-US" i="1" dirty="0">
                  <a:latin typeface="Cambria Math" panose="02040503050406030204" pitchFamily="18" charset="0"/>
                </a:endParaRPr>
              </a:p>
              <a:p>
                <a:pPr marL="0" indent="0">
                  <a:buNone/>
                </a:pPr>
                <a:r>
                  <a:rPr lang="en-US" dirty="0"/>
                  <a:t>  	</a:t>
                </a:r>
                <a14:m>
                  <m:oMath xmlns:m="http://schemas.openxmlformats.org/officeDocument/2006/math">
                    <m:r>
                      <a:rPr lang="en-US" i="1" dirty="0" smtClean="0">
                        <a:latin typeface="Cambria Math" panose="02040503050406030204" pitchFamily="18" charset="0"/>
                      </a:rPr>
                      <m:t>𝑀</m:t>
                    </m:r>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𝐹</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e>
                    </m:d>
                    <m:r>
                      <a:rPr lang="en-US" i="1" dirty="0" smtClean="0">
                        <a:latin typeface="Cambria Math" panose="02040503050406030204" pitchFamily="18" charset="0"/>
                      </a:rPr>
                      <m:t>= </m:t>
                    </m:r>
                    <m:r>
                      <a:rPr lang="en-US" i="1" dirty="0" smtClean="0">
                        <a:latin typeface="Cambria Math" panose="02040503050406030204" pitchFamily="18" charset="0"/>
                      </a:rPr>
                      <m:t>𝑀</m:t>
                    </m:r>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𝑖</m:t>
                            </m:r>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i="1" dirty="0" err="1" smtClean="0">
                            <a:latin typeface="Cambria Math" panose="02040503050406030204" pitchFamily="18" charset="0"/>
                          </a:rPr>
                          <m:t>𝑖</m:t>
                        </m:r>
                        <m:r>
                          <a:rPr lang="en-US" b="0" i="1" dirty="0" smtClean="0">
                            <a:latin typeface="Cambria Math" panose="02040503050406030204" pitchFamily="18" charset="0"/>
                          </a:rPr>
                          <m:t>≠</m:t>
                        </m:r>
                        <m:r>
                          <a:rPr lang="en-US"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=1</m:t>
                        </m:r>
                      </m:e>
                    </m:d>
                    <m:r>
                      <a:rPr lang="en-US" b="0" i="1" dirty="0" smtClean="0">
                        <a:latin typeface="Cambria Math" panose="02040503050406030204" pitchFamily="18" charset="0"/>
                      </a:rPr>
                      <m:t>,         ∀</m:t>
                    </m:r>
                    <m:r>
                      <a:rPr lang="en-US" b="0" i="1" dirty="0" smtClean="0">
                        <a:latin typeface="Cambria Math" panose="02040503050406030204" pitchFamily="18" charset="0"/>
                      </a:rPr>
                      <m:t>𝑖</m:t>
                    </m:r>
                    <m:r>
                      <a:rPr lang="en-US" i="1" dirty="0" smtClean="0">
                        <a:latin typeface="Cambria Math" panose="02040503050406030204" pitchFamily="18" charset="0"/>
                      </a:rPr>
                      <m:t>.</m:t>
                    </m:r>
                  </m:oMath>
                </a14:m>
                <a:endParaRPr lang="en-US" dirty="0"/>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349942" y="1213963"/>
                <a:ext cx="8537337" cy="5338384"/>
              </a:xfrm>
              <a:prstGeom prst="rect">
                <a:avLst/>
              </a:prstGeom>
              <a:blipFill rotWithShape="0">
                <a:blip r:embed="rId3"/>
                <a:stretch>
                  <a:fillRect l="-2855" t="-1941"/>
                </a:stretch>
              </a:blipFill>
            </p:spPr>
            <p:txBody>
              <a:bodyPr/>
              <a:lstStyle/>
              <a:p>
                <a:r>
                  <a:rPr lang="en-US">
                    <a:noFill/>
                  </a:rPr>
                  <a:t> </a:t>
                </a:r>
              </a:p>
            </p:txBody>
          </p:sp>
        </mc:Fallback>
      </mc:AlternateContent>
      <p:sp>
        <p:nvSpPr>
          <p:cNvPr id="3" name="Rectangle 2"/>
          <p:cNvSpPr/>
          <p:nvPr/>
        </p:nvSpPr>
        <p:spPr>
          <a:xfrm>
            <a:off x="4002657" y="0"/>
            <a:ext cx="5148284" cy="400110"/>
          </a:xfrm>
          <a:prstGeom prst="rect">
            <a:avLst/>
          </a:prstGeom>
        </p:spPr>
        <p:txBody>
          <a:bodyPr wrap="square">
            <a:spAutoFit/>
          </a:bodyPr>
          <a:lstStyle/>
          <a:p>
            <a:pPr lvl="2"/>
            <a:r>
              <a:rPr lang="en-US" sz="2000" dirty="0">
                <a:solidFill>
                  <a:schemeClr val="accent6">
                    <a:lumMod val="50000"/>
                  </a:schemeClr>
                </a:solidFill>
              </a:rPr>
              <a:t>Narodytska &amp; Bjørner (a dual twist)</a:t>
            </a:r>
          </a:p>
        </p:txBody>
      </p:sp>
    </p:spTree>
    <p:extLst>
      <p:ext uri="{BB962C8B-B14F-4D97-AF65-F5344CB8AC3E}">
        <p14:creationId xmlns:p14="http://schemas.microsoft.com/office/powerpoint/2010/main" val="355685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CDCL(PB)</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PB Constraints: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0" i="1" smtClean="0">
                                <a:latin typeface="Cambria Math" panose="02040503050406030204" pitchFamily="18" charset="0"/>
                              </a:rPr>
                              <m:t>ℓ</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0" i="1" smtClean="0">
                                <a:latin typeface="Cambria Math" panose="02040503050406030204" pitchFamily="18" charset="0"/>
                              </a:rPr>
                              <m:t>ℓ</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a14:m>
                <a:br>
                  <a:rPr lang="en-US" dirty="0"/>
                </a:br>
                <a:br>
                  <a:rPr lang="en-US" dirty="0"/>
                </a:br>
                <a:r>
                  <a:rPr lang="en-US" dirty="0"/>
                  <a:t>Cardinality is a special case: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b="0" i="1" smtClean="0">
                                <a:latin typeface="Cambria Math" panose="02040503050406030204" pitchFamily="18" charset="0"/>
                              </a:rPr>
                              <m:t>ℓ</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𝑐</m:t>
                        </m:r>
                      </m:e>
                    </m:nary>
                  </m:oMath>
                </a14:m>
                <a:endParaRPr lang="en-US" dirty="0"/>
              </a:p>
              <a:p>
                <a:endParaRPr lang="en-US" dirty="0"/>
              </a:p>
              <a:p>
                <a:r>
                  <a:rPr lang="en-US" dirty="0"/>
                  <a:t>PB solver is a satellite theory to Z3’s core CDCL engine. </a:t>
                </a:r>
              </a:p>
              <a:p>
                <a:endParaRPr lang="en-US" dirty="0"/>
              </a:p>
              <a:p>
                <a:r>
                  <a:rPr lang="en-US" dirty="0"/>
                  <a:t>Integration with other theories “for free”.</a:t>
                </a: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617" r="-2222" b="-1348"/>
                </a:stretch>
              </a:blipFill>
            </p:spPr>
            <p:txBody>
              <a:bodyPr/>
              <a:lstStyle/>
              <a:p>
                <a:r>
                  <a:rPr lang="en-US">
                    <a:noFill/>
                  </a:rPr>
                  <a:t> </a:t>
                </a:r>
              </a:p>
            </p:txBody>
          </p:sp>
        </mc:Fallback>
      </mc:AlternateContent>
    </p:spTree>
    <p:extLst>
      <p:ext uri="{BB962C8B-B14F-4D97-AF65-F5344CB8AC3E}">
        <p14:creationId xmlns:p14="http://schemas.microsoft.com/office/powerpoint/2010/main" val="3644301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CDCL(PB)</a:t>
            </a:r>
          </a:p>
        </p:txBody>
      </p:sp>
      <p:sp>
        <p:nvSpPr>
          <p:cNvPr id="3" name="Content Placeholder 2"/>
          <p:cNvSpPr>
            <a:spLocks noGrp="1"/>
          </p:cNvSpPr>
          <p:nvPr>
            <p:ph idx="1"/>
          </p:nvPr>
        </p:nvSpPr>
        <p:spPr/>
        <p:txBody>
          <a:bodyPr/>
          <a:lstStyle/>
          <a:p>
            <a:r>
              <a:rPr lang="en-US" dirty="0"/>
              <a:t>Propagation 		</a:t>
            </a:r>
          </a:p>
          <a:p>
            <a:endParaRPr lang="en-US" dirty="0"/>
          </a:p>
          <a:p>
            <a:r>
              <a:rPr lang="en-US" dirty="0"/>
              <a:t>Conflict Resolution			[Chai et.al. ‘03]</a:t>
            </a:r>
          </a:p>
          <a:p>
            <a:endParaRPr lang="en-US" dirty="0"/>
          </a:p>
          <a:p>
            <a:r>
              <a:rPr lang="en-US" dirty="0"/>
              <a:t>Sorting Circuits 			[</a:t>
            </a:r>
            <a:r>
              <a:rPr lang="en-US" dirty="0" err="1"/>
              <a:t>Abío</a:t>
            </a:r>
            <a:r>
              <a:rPr lang="en-US" dirty="0"/>
              <a:t> et.al. ‘13]</a:t>
            </a:r>
          </a:p>
          <a:p>
            <a:endParaRPr lang="en-US" dirty="0"/>
          </a:p>
          <a:p>
            <a:r>
              <a:rPr lang="en-US" dirty="0"/>
              <a:t>Simplex over 0-1 constraints</a:t>
            </a:r>
          </a:p>
          <a:p>
            <a:pPr lvl="1"/>
            <a:r>
              <a:rPr lang="en-US" dirty="0"/>
              <a:t>Extract </a:t>
            </a:r>
            <a:r>
              <a:rPr lang="en-US"/>
              <a:t>clauses from LP infeasible certificates</a:t>
            </a:r>
            <a:endParaRPr lang="en-US" dirty="0"/>
          </a:p>
          <a:p>
            <a:endParaRPr lang="en-US" dirty="0"/>
          </a:p>
        </p:txBody>
      </p:sp>
    </p:spTree>
    <p:extLst>
      <p:ext uri="{BB962C8B-B14F-4D97-AF65-F5344CB8AC3E}">
        <p14:creationId xmlns:p14="http://schemas.microsoft.com/office/powerpoint/2010/main" val="247996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a:t>
            </a:r>
          </a:p>
        </p:txBody>
      </p:sp>
      <p:sp>
        <p:nvSpPr>
          <p:cNvPr id="3" name="Content Placeholder 2"/>
          <p:cNvSpPr>
            <a:spLocks noGrp="1"/>
          </p:cNvSpPr>
          <p:nvPr>
            <p:ph idx="1"/>
          </p:nvPr>
        </p:nvSpPr>
        <p:spPr/>
        <p:txBody>
          <a:bodyPr/>
          <a:lstStyle/>
          <a:p>
            <a:r>
              <a:rPr lang="en-US" dirty="0"/>
              <a:t>Resolution poor at equalities (well known)</a:t>
            </a:r>
          </a:p>
          <a:p>
            <a:pPr lvl="1"/>
            <a:r>
              <a:rPr lang="en-US" dirty="0"/>
              <a:t>Simplex helps</a:t>
            </a:r>
          </a:p>
          <a:p>
            <a:endParaRPr lang="en-US" dirty="0"/>
          </a:p>
          <a:p>
            <a:r>
              <a:rPr lang="en-US" dirty="0"/>
              <a:t>PB Conflict Resolution is pretty expensive</a:t>
            </a:r>
          </a:p>
          <a:p>
            <a:endParaRPr lang="en-US" dirty="0"/>
          </a:p>
          <a:p>
            <a:r>
              <a:rPr lang="en-US" dirty="0"/>
              <a:t>Sorting Circuits help (of course), but </a:t>
            </a:r>
          </a:p>
          <a:p>
            <a:pPr lvl="1"/>
            <a:r>
              <a:rPr lang="en-US" dirty="0"/>
              <a:t>Simplex helps elsewhere</a:t>
            </a:r>
          </a:p>
        </p:txBody>
      </p:sp>
    </p:spTree>
    <p:extLst>
      <p:ext uri="{BB962C8B-B14F-4D97-AF65-F5344CB8AC3E}">
        <p14:creationId xmlns:p14="http://schemas.microsoft.com/office/powerpoint/2010/main" val="865737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17638"/>
                <a:ext cx="8229600" cy="4525963"/>
              </a:xfrm>
            </p:spPr>
            <p:txBody>
              <a:bodyPr/>
              <a:lstStyle/>
              <a:p>
                <a:pPr marL="0" indent="0">
                  <a:buNone/>
                </a:pPr>
                <a:r>
                  <a:rPr lang="en-US" sz="2800" b="1" dirty="0"/>
                  <a:t>Box</a:t>
                </a:r>
                <a14:m>
                  <m:oMath xmlns:m="http://schemas.openxmlformats.org/officeDocument/2006/math">
                    <m:r>
                      <a:rPr lang="en-US" sz="2800" b="1" i="1" smtClean="0">
                        <a:latin typeface="Cambria Math" panose="02040503050406030204" pitchFamily="18" charset="0"/>
                      </a:rPr>
                      <m:t>(</m:t>
                    </m:r>
                    <m:r>
                      <a:rPr lang="en-US" sz="2800" b="1" i="1" smtClean="0">
                        <a:latin typeface="Cambria Math" panose="02040503050406030204" pitchFamily="18" charset="0"/>
                      </a:rPr>
                      <m:t>𝒙</m:t>
                    </m:r>
                    <m:r>
                      <a:rPr lang="en-US" sz="2800" b="1" i="1" smtClean="0">
                        <a:latin typeface="Cambria Math" panose="02040503050406030204" pitchFamily="18" charset="0"/>
                      </a:rPr>
                      <m:t>,</m:t>
                    </m:r>
                    <m:r>
                      <a:rPr lang="en-US" sz="2800" b="1" i="1" smtClean="0">
                        <a:latin typeface="Cambria Math" panose="02040503050406030204" pitchFamily="18" charset="0"/>
                      </a:rPr>
                      <m:t>𝒚</m:t>
                    </m:r>
                    <m:r>
                      <a:rPr lang="en-US" sz="2800" b="1" i="1" smtClean="0">
                        <a:latin typeface="Cambria Math" panose="02040503050406030204" pitchFamily="18" charset="0"/>
                      </a:rPr>
                      <m:t>)</m:t>
                    </m:r>
                  </m:oMath>
                </a14:m>
                <a:r>
                  <a:rPr lang="en-US" sz="2800" b="1" dirty="0"/>
                  <a:t>: 			</a:t>
                </a:r>
                <a14:m>
                  <m:oMath xmlns:m="http://schemas.openxmlformats.org/officeDocument/2006/math">
                    <m:func>
                      <m:funcPr>
                        <m:ctrlPr>
                          <a:rPr lang="en-US" sz="2800" i="1">
                            <a:latin typeface="Cambria Math" panose="02040503050406030204" pitchFamily="18" charset="0"/>
                          </a:rPr>
                        </m:ctrlPr>
                      </m:funcPr>
                      <m:fName>
                        <m:sSub>
                          <m:sSubPr>
                            <m:ctrlPr>
                              <a:rPr lang="en-US" sz="2800" b="0" i="1" smtClean="0">
                                <a:latin typeface="Cambria Math" panose="02040503050406030204" pitchFamily="18" charset="0"/>
                              </a:rPr>
                            </m:ctrlPr>
                          </m:sSubPr>
                          <m:e>
                            <m:r>
                              <a:rPr lang="en-US" sz="2800" i="1">
                                <a:latin typeface="Cambria Math" panose="02040503050406030204" pitchFamily="18" charset="0"/>
                              </a:rPr>
                              <m:t>𝜈</m:t>
                            </m:r>
                          </m:e>
                          <m:sub>
                            <m:r>
                              <a:rPr lang="en-US" sz="2800" b="0" i="1" smtClean="0">
                                <a:latin typeface="Cambria Math" panose="02040503050406030204" pitchFamily="18" charset="0"/>
                              </a:rPr>
                              <m:t>𝑥</m:t>
                            </m:r>
                          </m:sub>
                        </m:sSub>
                        <m:r>
                          <a:rPr lang="en-US" sz="2800" i="1">
                            <a:latin typeface="Cambria Math" panose="02040503050406030204" pitchFamily="18" charset="0"/>
                          </a:rPr>
                          <m:t>≔</m:t>
                        </m:r>
                        <m:r>
                          <m:rPr>
                            <m:sty m:val="p"/>
                          </m:rPr>
                          <a:rPr lang="en-US" sz="2800">
                            <a:latin typeface="Cambria Math" panose="02040503050406030204" pitchFamily="18" charset="0"/>
                          </a:rPr>
                          <m:t>max</m:t>
                        </m:r>
                      </m:fName>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 </m:t>
                            </m:r>
                          </m:e>
                        </m:d>
                      </m:e>
                    </m:func>
                    <m:r>
                      <a:rPr lang="en-US" sz="2800" i="1">
                        <a:latin typeface="Cambria Math" panose="02040503050406030204" pitchFamily="18" charset="0"/>
                      </a:rPr>
                      <m:t>𝜑</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i="1">
                        <a:latin typeface="Cambria Math" panose="02040503050406030204" pitchFamily="18" charset="0"/>
                      </a:rPr>
                      <m:t>}</m:t>
                    </m:r>
                  </m:oMath>
                </a14:m>
                <a:endParaRPr lang="en-US" sz="2800" i="1" dirty="0">
                  <a:latin typeface="Cambria Math" panose="02040503050406030204" pitchFamily="18" charset="0"/>
                </a:endParaRPr>
              </a:p>
              <a:p>
                <a:pPr marL="0" indent="0">
                  <a:buNone/>
                </a:pPr>
                <a:r>
                  <a:rPr lang="en-US" sz="2800" dirty="0"/>
                  <a:t> 				</a:t>
                </a:r>
                <a14:m>
                  <m:oMath xmlns:m="http://schemas.openxmlformats.org/officeDocument/2006/math">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b="0" i="1" smtClean="0">
                                <a:latin typeface="Cambria Math" panose="02040503050406030204" pitchFamily="18" charset="0"/>
                              </a:rPr>
                              <m:t>𝑦</m:t>
                            </m:r>
                          </m:sub>
                        </m:sSub>
                        <m:r>
                          <a:rPr lang="en-US" sz="2800" i="1">
                            <a:latin typeface="Cambria Math" panose="02040503050406030204" pitchFamily="18" charset="0"/>
                          </a:rPr>
                          <m:t>≔</m:t>
                        </m:r>
                        <m:r>
                          <m:rPr>
                            <m:sty m:val="p"/>
                          </m:rPr>
                          <a:rPr lang="en-US" sz="2800">
                            <a:latin typeface="Cambria Math" panose="02040503050406030204" pitchFamily="18" charset="0"/>
                          </a:rPr>
                          <m:t>max</m:t>
                        </m:r>
                      </m:fName>
                      <m:e>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i="1">
                                <a:latin typeface="Cambria Math" panose="02040503050406030204" pitchFamily="18" charset="0"/>
                              </a:rPr>
                              <m:t> </m:t>
                            </m:r>
                          </m:e>
                        </m:d>
                      </m:e>
                    </m:func>
                    <m:r>
                      <a:rPr lang="en-US" sz="2800" i="1">
                        <a:latin typeface="Cambria Math" panose="02040503050406030204" pitchFamily="18" charset="0"/>
                      </a:rPr>
                      <m:t>𝜑</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oMath>
                </a14:m>
                <a:endParaRPr lang="en-US" sz="2800" dirty="0"/>
              </a:p>
              <a:p>
                <a:pPr marL="0" indent="0">
                  <a:buNone/>
                </a:pPr>
                <a:endParaRPr lang="en-US" sz="2800" dirty="0"/>
              </a:p>
              <a:p>
                <a:pPr marL="0" indent="0">
                  <a:buNone/>
                </a:pPr>
                <a:r>
                  <a:rPr lang="en-US" sz="2800" b="1" dirty="0" err="1"/>
                  <a:t>Lex</a:t>
                </a:r>
                <a14:m>
                  <m:oMath xmlns:m="http://schemas.openxmlformats.org/officeDocument/2006/math">
                    <m:r>
                      <a:rPr lang="en-US" sz="2800" b="1" i="1">
                        <a:latin typeface="Cambria Math" panose="02040503050406030204" pitchFamily="18" charset="0"/>
                      </a:rPr>
                      <m:t>(</m:t>
                    </m:r>
                    <m:r>
                      <a:rPr lang="en-US" sz="2800" b="1" i="1">
                        <a:latin typeface="Cambria Math" panose="02040503050406030204" pitchFamily="18" charset="0"/>
                      </a:rPr>
                      <m:t>𝒙</m:t>
                    </m:r>
                    <m:r>
                      <a:rPr lang="en-US" sz="2800" b="1" i="1">
                        <a:latin typeface="Cambria Math" panose="02040503050406030204" pitchFamily="18" charset="0"/>
                      </a:rPr>
                      <m:t>,</m:t>
                    </m:r>
                    <m:r>
                      <a:rPr lang="en-US" sz="2800" b="1" i="1">
                        <a:latin typeface="Cambria Math" panose="02040503050406030204" pitchFamily="18" charset="0"/>
                      </a:rPr>
                      <m:t>𝒚</m:t>
                    </m:r>
                    <m:r>
                      <a:rPr lang="en-US" sz="2800" b="1" i="1">
                        <a:latin typeface="Cambria Math" panose="02040503050406030204" pitchFamily="18" charset="0"/>
                      </a:rPr>
                      <m:t>)</m:t>
                    </m:r>
                  </m:oMath>
                </a14:m>
                <a:r>
                  <a:rPr lang="en-US" sz="2800" b="1" dirty="0"/>
                  <a:t>:			</a:t>
                </a:r>
                <a14:m>
                  <m:oMath xmlns:m="http://schemas.openxmlformats.org/officeDocument/2006/math">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i="1">
                                <a:latin typeface="Cambria Math" panose="02040503050406030204" pitchFamily="18" charset="0"/>
                              </a:rPr>
                              <m:t>𝑥</m:t>
                            </m:r>
                          </m:sub>
                        </m:sSub>
                        <m:r>
                          <a:rPr lang="en-US" sz="2800" i="1">
                            <a:latin typeface="Cambria Math" panose="02040503050406030204" pitchFamily="18" charset="0"/>
                          </a:rPr>
                          <m:t>≔</m:t>
                        </m:r>
                        <m:r>
                          <m:rPr>
                            <m:sty m:val="p"/>
                          </m:rPr>
                          <a:rPr lang="en-US" sz="2800">
                            <a:latin typeface="Cambria Math" panose="02040503050406030204" pitchFamily="18" charset="0"/>
                          </a:rPr>
                          <m:t>max</m:t>
                        </m:r>
                      </m:fName>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 </m:t>
                            </m:r>
                          </m:e>
                        </m:d>
                      </m:e>
                    </m:func>
                    <m:r>
                      <a:rPr lang="en-US" sz="2800" i="1">
                        <a:latin typeface="Cambria Math" panose="02040503050406030204" pitchFamily="18" charset="0"/>
                      </a:rPr>
                      <m:t>𝜑</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oMath>
                </a14:m>
                <a:endParaRPr lang="en-US" sz="2800" i="1" dirty="0">
                  <a:latin typeface="Cambria Math" panose="02040503050406030204" pitchFamily="18" charset="0"/>
                </a:endParaRPr>
              </a:p>
              <a:p>
                <a:pPr marL="0" indent="0">
                  <a:buNone/>
                </a:pPr>
                <a:r>
                  <a:rPr lang="en-US" sz="2800" dirty="0"/>
                  <a:t> 			 	</a:t>
                </a:r>
                <a14:m>
                  <m:oMath xmlns:m="http://schemas.openxmlformats.org/officeDocument/2006/math">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i="1">
                                <a:latin typeface="Cambria Math" panose="02040503050406030204" pitchFamily="18" charset="0"/>
                              </a:rPr>
                              <m:t>𝑦</m:t>
                            </m:r>
                          </m:sub>
                        </m:sSub>
                        <m:r>
                          <a:rPr lang="en-US" sz="2800" i="1">
                            <a:latin typeface="Cambria Math" panose="02040503050406030204" pitchFamily="18" charset="0"/>
                          </a:rPr>
                          <m:t>≔</m:t>
                        </m:r>
                        <m:r>
                          <m:rPr>
                            <m:sty m:val="p"/>
                          </m:rPr>
                          <a:rPr lang="en-US" sz="2800">
                            <a:latin typeface="Cambria Math" panose="02040503050406030204" pitchFamily="18" charset="0"/>
                          </a:rPr>
                          <m:t>max</m:t>
                        </m:r>
                      </m:fName>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 </m:t>
                            </m:r>
                          </m:e>
                        </m:d>
                      </m:e>
                    </m:func>
                    <m:r>
                      <a:rPr lang="en-US" sz="2800" i="1">
                        <a:latin typeface="Cambria Math" panose="02040503050406030204" pitchFamily="18" charset="0"/>
                      </a:rPr>
                      <m:t>𝜑</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i="1">
                                <a:latin typeface="Cambria Math" panose="02040503050406030204" pitchFamily="18" charset="0"/>
                              </a:rPr>
                              <m:t>𝑥</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oMath>
                </a14:m>
                <a:endParaRPr lang="en-US" sz="2800" b="1" dirty="0"/>
              </a:p>
              <a:p>
                <a:pPr marL="0" indent="0">
                  <a:buNone/>
                </a:pPr>
                <a:endParaRPr lang="en-US" sz="2800" b="1" dirty="0"/>
              </a:p>
              <a:p>
                <a:pPr marL="0" indent="0">
                  <a:buNone/>
                </a:pPr>
                <a:r>
                  <a:rPr lang="en-US" sz="2800" b="1" dirty="0"/>
                  <a:t>Pareto</a:t>
                </a:r>
                <a14:m>
                  <m:oMath xmlns:m="http://schemas.openxmlformats.org/officeDocument/2006/math">
                    <m:r>
                      <a:rPr lang="en-US" sz="2800" b="1" i="1">
                        <a:latin typeface="Cambria Math" panose="02040503050406030204" pitchFamily="18" charset="0"/>
                      </a:rPr>
                      <m:t>(</m:t>
                    </m:r>
                    <m:r>
                      <a:rPr lang="en-US" sz="2800" b="1" i="1">
                        <a:latin typeface="Cambria Math" panose="02040503050406030204" pitchFamily="18" charset="0"/>
                      </a:rPr>
                      <m:t>𝒙</m:t>
                    </m:r>
                    <m:r>
                      <a:rPr lang="en-US" sz="2800" b="1" i="1">
                        <a:latin typeface="Cambria Math" panose="02040503050406030204" pitchFamily="18" charset="0"/>
                      </a:rPr>
                      <m:t>,</m:t>
                    </m:r>
                    <m:r>
                      <a:rPr lang="en-US" sz="2800" b="1" i="1">
                        <a:latin typeface="Cambria Math" panose="02040503050406030204" pitchFamily="18" charset="0"/>
                      </a:rPr>
                      <m:t>𝒚</m:t>
                    </m:r>
                    <m:r>
                      <a:rPr lang="en-US" sz="2800" b="1" i="1">
                        <a:latin typeface="Cambria Math" panose="02040503050406030204" pitchFamily="18" charset="0"/>
                      </a:rPr>
                      <m:t>)</m:t>
                    </m:r>
                  </m:oMath>
                </a14:m>
                <a:r>
                  <a:rPr lang="en-US" sz="2800" b="1" dirty="0"/>
                  <a:t>: 		</a:t>
                </a:r>
                <a14:m>
                  <m:oMath xmlns:m="http://schemas.openxmlformats.org/officeDocument/2006/math">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i="1">
                                <a:latin typeface="Cambria Math" panose="02040503050406030204" pitchFamily="18" charset="0"/>
                              </a:rPr>
                              <m:t>𝑥</m:t>
                            </m:r>
                          </m:sub>
                        </m:sSub>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𝜈</m:t>
                            </m:r>
                          </m:e>
                          <m:sub>
                            <m:r>
                              <a:rPr lang="en-US" sz="2800" i="1">
                                <a:latin typeface="Cambria Math" panose="02040503050406030204" pitchFamily="18" charset="0"/>
                              </a:rPr>
                              <m:t>𝑦</m:t>
                            </m:r>
                          </m:sub>
                        </m:sSub>
                        <m:r>
                          <a:rPr lang="en-US" sz="2800" i="1">
                            <a:latin typeface="Cambria Math" panose="02040503050406030204" pitchFamily="18" charset="0"/>
                          </a:rPr>
                          <m:t>≔</m:t>
                        </m:r>
                      </m:fName>
                      <m:e>
                        <m:r>
                          <a:rPr lang="en-US" sz="2800" i="1">
                            <a:latin typeface="Cambria Math" panose="02040503050406030204" pitchFamily="18" charset="0"/>
                          </a:rPr>
                          <m:t>𝜑</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i="1">
                                    <a:latin typeface="Cambria Math" panose="02040503050406030204" pitchFamily="18" charset="0"/>
                                  </a:rPr>
                                  <m:t>𝑥</m:t>
                                </m:r>
                              </m:sub>
                            </m:sSub>
                            <m:sSub>
                              <m:sSubPr>
                                <m:ctrlPr>
                                  <a:rPr lang="en-US" sz="2800" i="1">
                                    <a:latin typeface="Cambria Math" panose="02040503050406030204" pitchFamily="18" charset="0"/>
                                  </a:rPr>
                                </m:ctrlPr>
                              </m:sSubPr>
                              <m:e>
                                <m:r>
                                  <a:rPr lang="en-US" sz="2800" i="1">
                                    <a:latin typeface="Cambria Math" panose="02040503050406030204" pitchFamily="18" charset="0"/>
                                  </a:rPr>
                                  <m:t>,</m:t>
                                </m:r>
                                <m:r>
                                  <a:rPr lang="en-US" sz="2800" i="1">
                                    <a:latin typeface="Cambria Math" panose="02040503050406030204" pitchFamily="18" charset="0"/>
                                  </a:rPr>
                                  <m:t>𝜈</m:t>
                                </m:r>
                              </m:e>
                              <m:sub>
                                <m:r>
                                  <a:rPr lang="en-US" sz="2800" i="1">
                                    <a:latin typeface="Cambria Math" panose="02040503050406030204" pitchFamily="18" charset="0"/>
                                  </a:rPr>
                                  <m:t>𝑦</m:t>
                                </m:r>
                              </m:sub>
                            </m:sSub>
                          </m:e>
                        </m:d>
                      </m:e>
                    </m:func>
                  </m:oMath>
                </a14:m>
                <a:r>
                  <a:rPr lang="en-US" sz="2800" i="1" dirty="0">
                    <a:latin typeface="Cambria Math" panose="02040503050406030204" pitchFamily="18" charset="0"/>
                  </a:rPr>
                  <a:t>, </a:t>
                </a:r>
                <a:br>
                  <a:rPr lang="en-US" sz="280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i="1">
                          <a:latin typeface="Cambria Math" panose="02040503050406030204" pitchFamily="18" charset="0"/>
                        </a:rPr>
                        <m:t>𝜑</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&gt;</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i="1">
                                  <a:latin typeface="Cambria Math" panose="02040503050406030204" pitchFamily="18" charset="0"/>
                                </a:rPr>
                                <m:t>𝑥</m:t>
                              </m:r>
                            </m:sub>
                          </m:sSub>
                          <m:sSub>
                            <m:sSubPr>
                              <m:ctrlPr>
                                <a:rPr lang="en-US" sz="2800" i="1">
                                  <a:latin typeface="Cambria Math" panose="02040503050406030204" pitchFamily="18" charset="0"/>
                                </a:rPr>
                              </m:ctrlPr>
                            </m:sSubPr>
                            <m:e>
                              <m:r>
                                <a:rPr lang="en-US" sz="2800" i="1">
                                  <a:latin typeface="Cambria Math" panose="02040503050406030204" pitchFamily="18" charset="0"/>
                                </a:rPr>
                                <m:t>,</m:t>
                              </m:r>
                              <m:r>
                                <a:rPr lang="en-US" sz="2800" i="1">
                                  <a:latin typeface="Cambria Math" panose="02040503050406030204" pitchFamily="18" charset="0"/>
                                </a:rPr>
                                <m:t>𝜈</m:t>
                              </m:r>
                            </m:e>
                            <m:sub>
                              <m:r>
                                <a:rPr lang="en-US" sz="2800" i="1">
                                  <a:latin typeface="Cambria Math" panose="02040503050406030204" pitchFamily="18" charset="0"/>
                                </a:rPr>
                                <m:t>𝑦</m:t>
                              </m:r>
                            </m:sub>
                          </m:sSub>
                        </m:e>
                      </m:d>
                      <m:r>
                        <a:rPr lang="en-US" sz="2800" b="0" i="1" smtClean="0">
                          <a:latin typeface="Cambria Math" panose="02040503050406030204" pitchFamily="18" charset="0"/>
                        </a:rPr>
                        <m:t>)</m:t>
                      </m:r>
                    </m:oMath>
                  </m:oMathPara>
                </a14:m>
                <a:endParaRPr lang="en-US" b="1" dirty="0"/>
              </a:p>
              <a:p>
                <a:pPr marL="0" indent="0">
                  <a:buNone/>
                </a:pPr>
                <a:endParaRPr lang="en-US" b="1" dirty="0"/>
              </a:p>
              <a:p>
                <a:pPr marL="0"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17638"/>
                <a:ext cx="8229600" cy="4525963"/>
              </a:xfrm>
              <a:blipFill rotWithShape="0">
                <a:blip r:embed="rId2"/>
                <a:stretch>
                  <a:fillRect l="-1481" t="-1348"/>
                </a:stretch>
              </a:blipFill>
            </p:spPr>
            <p:txBody>
              <a:bodyPr/>
              <a:lstStyle/>
              <a:p>
                <a:r>
                  <a:rPr lang="en-US">
                    <a:noFill/>
                  </a:rPr>
                  <a:t> </a:t>
                </a:r>
              </a:p>
            </p:txBody>
          </p:sp>
        </mc:Fallback>
      </mc:AlternateContent>
      <p:grpSp>
        <p:nvGrpSpPr>
          <p:cNvPr id="4" name="Group 3"/>
          <p:cNvGrpSpPr/>
          <p:nvPr/>
        </p:nvGrpSpPr>
        <p:grpSpPr>
          <a:xfrm>
            <a:off x="142122" y="184749"/>
            <a:ext cx="1868649" cy="747459"/>
            <a:chOff x="6706090" y="2068535"/>
            <a:chExt cx="1868649" cy="747459"/>
          </a:xfrm>
        </p:grpSpPr>
        <p:sp>
          <p:nvSpPr>
            <p:cNvPr id="5" name="Chevron 4"/>
            <p:cNvSpPr/>
            <p:nvPr/>
          </p:nvSpPr>
          <p:spPr>
            <a:xfrm>
              <a:off x="6706090" y="2068535"/>
              <a:ext cx="1868649" cy="747459"/>
            </a:xfrm>
            <a:prstGeom prst="chevron">
              <a:avLst/>
            </a:pr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a:lstStyle/>
            <a:p>
              <a:endParaRPr lang="en-US"/>
            </a:p>
          </p:txBody>
        </p:sp>
        <p:sp>
          <p:nvSpPr>
            <p:cNvPr id="6" name="Chevron 4"/>
            <p:cNvSpPr/>
            <p:nvPr/>
          </p:nvSpPr>
          <p:spPr>
            <a:xfrm>
              <a:off x="7079820" y="2068535"/>
              <a:ext cx="1121190" cy="7474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sym typeface="Symbol" panose="05050102010706020507" pitchFamily="18" charset="2"/>
                </a:rPr>
                <a:t>Combining</a:t>
              </a:r>
            </a:p>
            <a:p>
              <a:pPr lvl="0" algn="ctr" defTabSz="666750">
                <a:lnSpc>
                  <a:spcPct val="90000"/>
                </a:lnSpc>
                <a:spcBef>
                  <a:spcPct val="0"/>
                </a:spcBef>
                <a:spcAft>
                  <a:spcPct val="35000"/>
                </a:spcAft>
              </a:pPr>
              <a:r>
                <a:rPr lang="en-US" sz="1500" kern="1200">
                  <a:sym typeface="Symbol" panose="05050102010706020507" pitchFamily="18" charset="2"/>
                </a:rPr>
                <a:t>Objectives</a:t>
              </a:r>
              <a:endParaRPr lang="en-US" sz="1500" kern="1200" dirty="0"/>
            </a:p>
          </p:txBody>
        </p:sp>
      </p:grpSp>
    </p:spTree>
    <p:extLst>
      <p:ext uri="{BB962C8B-B14F-4D97-AF65-F5344CB8AC3E}">
        <p14:creationId xmlns:p14="http://schemas.microsoft.com/office/powerpoint/2010/main" val="2470999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Basic Box Optimization</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810879" y="1790328"/>
                <a:ext cx="7272068" cy="28623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𝑰𝒏𝒑𝒖𝒕</m:t>
                      </m:r>
                      <m:r>
                        <a:rPr lang="en-US" i="1" smtClean="0">
                          <a:latin typeface="Cambria Math" panose="02040503050406030204" pitchFamily="18" charset="0"/>
                        </a:rPr>
                        <m:t>: </m:t>
                      </m:r>
                      <m:r>
                        <a:rPr lang="en-US" i="1" smtClean="0">
                          <a:latin typeface="Cambria Math" panose="02040503050406030204" pitchFamily="18" charset="0"/>
                        </a:rPr>
                        <m:t>𝑂𝑏𝑗𝑒𝑐𝑡𝑖𝑣𝑒</m:t>
                      </m:r>
                      <m:r>
                        <a:rPr lang="en-US" i="1" smtClean="0">
                          <a:latin typeface="Cambria Math" panose="02040503050406030204" pitchFamily="18" charset="0"/>
                        </a:rPr>
                        <m:t> </m:t>
                      </m:r>
                      <m:sSub>
                        <m:sSubPr>
                          <m:ctrlPr>
                            <a:rPr lang="en-US" b="0" i="1" smtClean="0">
                              <a:latin typeface="Cambria Math" panose="02040503050406030204" pitchFamily="18" charset="0"/>
                            </a:rPr>
                          </m:ctrlPr>
                        </m:sSubPr>
                        <m:e>
                          <m:r>
                            <a:rPr lang="en-US"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i="1" smtClean="0">
                          <a:latin typeface="Cambria Math" panose="02040503050406030204" pitchFamily="18" charset="0"/>
                        </a:rPr>
                        <m:t> </m:t>
                      </m:r>
                      <m:r>
                        <a:rPr lang="en-US" i="1" smtClean="0">
                          <a:latin typeface="Cambria Math" panose="02040503050406030204" pitchFamily="18" charset="0"/>
                        </a:rPr>
                        <m:t>𝑡𝑜</m:t>
                      </m:r>
                      <m:r>
                        <a:rPr lang="en-US" i="1" smtClean="0">
                          <a:latin typeface="Cambria Math" panose="02040503050406030204" pitchFamily="18" charset="0"/>
                        </a:rPr>
                        <m:t> </m:t>
                      </m:r>
                      <m:r>
                        <a:rPr lang="en-US" i="1" smtClean="0">
                          <a:latin typeface="Cambria Math" panose="02040503050406030204" pitchFamily="18" charset="0"/>
                        </a:rPr>
                        <m:t>𝑚𝑎𝑥𝑖𝑚𝑖𝑧𝑒</m:t>
                      </m:r>
                      <m:r>
                        <a:rPr lang="en-US" i="1" smtClean="0">
                          <a:latin typeface="Cambria Math" panose="02040503050406030204" pitchFamily="18" charset="0"/>
                        </a:rPr>
                        <m:t> </m:t>
                      </m:r>
                    </m:oMath>
                    <m:oMath xmlns:m="http://schemas.openxmlformats.org/officeDocument/2006/math">
                      <m:r>
                        <a:rPr lang="en-US" b="1" i="1">
                          <a:latin typeface="Cambria Math" panose="02040503050406030204" pitchFamily="18" charset="0"/>
                        </a:rPr>
                        <m:t>𝑰𝒏𝒑𝒖𝒕</m:t>
                      </m:r>
                      <m:r>
                        <a:rPr lang="en-US" i="1">
                          <a:latin typeface="Cambria Math" panose="02040503050406030204" pitchFamily="18" charset="0"/>
                        </a:rPr>
                        <m:t>: </m:t>
                      </m:r>
                      <m:r>
                        <a:rPr lang="en-US" i="1">
                          <a:latin typeface="Cambria Math" panose="02040503050406030204" pitchFamily="18" charset="0"/>
                        </a:rPr>
                        <m:t>𝐹𝑜𝑟𝑚𝑢𝑙𝑎</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oMath>
                    <m:oMath xmlns:m="http://schemas.openxmlformats.org/officeDocument/2006/math">
                      <m:r>
                        <a:rPr lang="en-US" b="1" i="1">
                          <a:latin typeface="Cambria Math" panose="02040503050406030204" pitchFamily="18" charset="0"/>
                        </a:rPr>
                        <m:t>𝑶𝒖𝒕𝒑𝒖𝒕</m:t>
                      </m:r>
                      <m:r>
                        <a:rPr lang="en-US" i="1">
                          <a:latin typeface="Cambria Math" panose="02040503050406030204" pitchFamily="18" charset="0"/>
                        </a:rPr>
                        <m:t>: </m:t>
                      </m:r>
                      <m:r>
                        <a:rPr lang="en-US" i="1">
                          <a:latin typeface="Cambria Math" panose="02040503050406030204" pitchFamily="18" charset="0"/>
                        </a:rPr>
                        <m:t>𝑀𝑖𝑛</m:t>
                      </m:r>
                      <m:r>
                        <a:rPr lang="en-US" i="1">
                          <a:latin typeface="Cambria Math" panose="02040503050406030204" pitchFamily="18" charset="0"/>
                        </a:rPr>
                        <m:t> </m:t>
                      </m:r>
                      <m:r>
                        <a:rPr lang="en-US" i="1">
                          <a:latin typeface="Cambria Math" panose="02040503050406030204" pitchFamily="18" charset="0"/>
                        </a:rPr>
                        <m:t>𝑣𝑎𝑙𝑢𝑒𝑠</m:t>
                      </m:r>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 </m:t>
                      </m:r>
                      <m:r>
                        <a:rPr lang="en-US" i="1">
                          <a:latin typeface="Cambria Math" panose="02040503050406030204" pitchFamily="18" charset="0"/>
                        </a:rPr>
                        <m:t>𝑠𝑢𝑐h</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l-GR" i="1">
                          <a:latin typeface="Cambria Math" panose="02040503050406030204" pitchFamily="18" charset="0"/>
                        </a:rPr>
                        <m:t>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b="0" i="1" smtClean="0">
                          <a:latin typeface="Cambria Math" panose="02040503050406030204" pitchFamily="18" charset="0"/>
                        </a:rPr>
                        <m:t>𝑣𝑎𝑙𝑖𝑑</m:t>
                      </m:r>
                      <m:r>
                        <a:rPr lang="en-US" i="1">
                          <a:latin typeface="Cambria Math" panose="02040503050406030204" pitchFamily="18" charset="0"/>
                        </a:rPr>
                        <m:t> </m:t>
                      </m:r>
                    </m:oMath>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 </m:t>
                      </m:r>
                    </m:oMath>
                    <m:oMath xmlns:m="http://schemas.openxmlformats.org/officeDocument/2006/math">
                      <m:r>
                        <a:rPr lang="en-US" b="1" i="1">
                          <a:latin typeface="Cambria Math" panose="02040503050406030204" pitchFamily="18" charset="0"/>
                        </a:rPr>
                        <m:t>𝒘𝒉𝒊𝒍𝒆</m:t>
                      </m:r>
                      <m:r>
                        <a:rPr lang="en-US" b="1"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𝑠𝑎𝑡𝑖𝑠𝑓𝑖𝑎𝑏𝑙𝑒</m:t>
                      </m:r>
                      <m:r>
                        <a:rPr lang="en-US" i="1">
                          <a:latin typeface="Cambria Math" panose="02040503050406030204" pitchFamily="18" charset="0"/>
                        </a:rPr>
                        <m:t> </m:t>
                      </m:r>
                      <m:r>
                        <a:rPr lang="en-US" b="1" i="1">
                          <a:latin typeface="Cambria Math" panose="02040503050406030204" pitchFamily="18" charset="0"/>
                        </a:rPr>
                        <m:t>𝒅𝒐</m:t>
                      </m:r>
                      <m:r>
                        <a:rPr lang="en-US" b="1"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𝑙𝑒𝑡</m:t>
                      </m:r>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𝑒𝑣𝑎𝑙𝑢𝑎𝑡𝑖𝑜𝑛𝑠</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n-US" i="1">
                          <a:latin typeface="Cambria Math" panose="02040503050406030204" pitchFamily="18" charset="0"/>
                        </a:rPr>
                        <m:t>𝑠𝑎𝑡𝑖𝑠𝑓𝑦</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𝑚𝑎𝑥𝑖𝑚𝑖𝑧𝑒</m:t>
                      </m:r>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𝑖</m:t>
                          </m:r>
                        </m:sub>
                      </m:sSub>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e>
                      </m:d>
                      <m:r>
                        <a:rPr lang="en-US" i="1">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 </m:t>
                      </m:r>
                      <m:r>
                        <a:rPr lang="el-GR" i="1">
                          <a:latin typeface="Cambria Math" panose="02040503050406030204" pitchFamily="18" charset="0"/>
                        </a:rPr>
                        <m:t>𝜙</m:t>
                      </m:r>
                      <m:r>
                        <a:rPr lang="el-GR"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r>
                        <a:rPr lang="en-US" i="1">
                          <a:latin typeface="Cambria Math" panose="02040503050406030204" pitchFamily="18" charset="0"/>
                        </a:rPr>
                        <m:t> &gt; </m:t>
                      </m:r>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 xmlns:m="http://schemas.openxmlformats.org/officeDocument/2006/math">
                      <m:r>
                        <a:rPr lang="en-US" b="1" i="1">
                          <a:latin typeface="Cambria Math" panose="02040503050406030204" pitchFamily="18" charset="0"/>
                        </a:rPr>
                        <m:t>𝒆𝒏𝒅</m:t>
                      </m:r>
                    </m:oMath>
                    <m:oMath xmlns:m="http://schemas.openxmlformats.org/officeDocument/2006/math">
                      <m:r>
                        <a:rPr lang="en-US" b="1" i="1" smtClean="0">
                          <a:latin typeface="Cambria Math" panose="02040503050406030204" pitchFamily="18" charset="0"/>
                        </a:rPr>
                        <m:t>𝒓𝒆𝒕𝒖𝒓𝒏</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br>
                  <a:rPr lang="en-US" i="1" dirty="0">
                    <a:latin typeface="Cambria Math" panose="02040503050406030204" pitchFamily="18" charset="0"/>
                  </a:rPr>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10879" y="1790328"/>
                <a:ext cx="7272068" cy="2862387"/>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8866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 Lexicographic Products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17638"/>
                <a:ext cx="8229600" cy="4525963"/>
              </a:xfrm>
            </p:spPr>
            <p:txBody>
              <a:bodyPr/>
              <a:lstStyle/>
              <a:p>
                <a:pPr marL="0" indent="0">
                  <a:buNone/>
                </a:pPr>
                <a:r>
                  <a:rPr lang="en-US" sz="2800" dirty="0"/>
                  <a:t>Current simplification in implementation: </a:t>
                </a:r>
                <a:br>
                  <a:rPr lang="en-US" sz="2800" dirty="0"/>
                </a:br>
                <a:endParaRPr lang="en-US" sz="2800" dirty="0"/>
              </a:p>
              <a:p>
                <a:pPr marL="0" indent="0">
                  <a:buNone/>
                </a:pPr>
                <a:r>
                  <a:rPr lang="en-US" sz="2800" dirty="0"/>
                  <a:t>Assert also literals that were used in </a:t>
                </a:r>
                <a:r>
                  <a:rPr lang="en-US" sz="2800" dirty="0" err="1"/>
                  <a:t>MaxSMT</a:t>
                </a:r>
                <a:r>
                  <a:rPr lang="en-US" sz="2800" dirty="0"/>
                  <a:t> assignment.</a:t>
                </a:r>
              </a:p>
              <a:p>
                <a:pPr marL="0" indent="0">
                  <a:buNone/>
                </a:pPr>
                <a:endParaRPr lang="en-US" sz="2800" b="1" dirty="0"/>
              </a:p>
              <a:p>
                <a:pPr marL="0" indent="0">
                  <a:buNone/>
                </a:pPr>
                <a:r>
                  <a:rPr lang="en-US" sz="2800" b="1" dirty="0"/>
                  <a:t>Lex</a:t>
                </a:r>
                <a14:m>
                  <m:oMath xmlns:m="http://schemas.openxmlformats.org/officeDocument/2006/math">
                    <m:r>
                      <a:rPr lang="en-US" sz="2800" b="1" i="1">
                        <a:latin typeface="Cambria Math" panose="02040503050406030204" pitchFamily="18" charset="0"/>
                      </a:rPr>
                      <m:t>(</m:t>
                    </m:r>
                    <m:r>
                      <a:rPr lang="en-US" sz="2800" b="1" i="1">
                        <a:latin typeface="Cambria Math" panose="02040503050406030204" pitchFamily="18" charset="0"/>
                      </a:rPr>
                      <m:t>𝒙</m:t>
                    </m:r>
                    <m:r>
                      <a:rPr lang="en-US" sz="2800" b="1" i="1">
                        <a:latin typeface="Cambria Math" panose="02040503050406030204" pitchFamily="18" charset="0"/>
                      </a:rPr>
                      <m:t>,</m:t>
                    </m:r>
                    <m:r>
                      <a:rPr lang="en-US" sz="2800" b="1" i="1">
                        <a:latin typeface="Cambria Math" panose="02040503050406030204" pitchFamily="18" charset="0"/>
                      </a:rPr>
                      <m:t>𝒚</m:t>
                    </m:r>
                    <m:r>
                      <a:rPr lang="en-US" sz="2800" b="1" i="1">
                        <a:latin typeface="Cambria Math" panose="02040503050406030204" pitchFamily="18" charset="0"/>
                      </a:rPr>
                      <m:t>)</m:t>
                    </m:r>
                  </m:oMath>
                </a14:m>
                <a:r>
                  <a:rPr lang="en-US" sz="2800" b="1" dirty="0"/>
                  <a:t>:	</a:t>
                </a:r>
                <a14:m>
                  <m:oMath xmlns:m="http://schemas.openxmlformats.org/officeDocument/2006/math">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i="1">
                                <a:latin typeface="Cambria Math" panose="02040503050406030204" pitchFamily="18" charset="0"/>
                              </a:rPr>
                              <m:t>𝑥</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𝑥</m:t>
                            </m:r>
                          </m:sub>
                        </m:sSub>
                        <m:r>
                          <a:rPr lang="en-US" sz="2800" i="1">
                            <a:latin typeface="Cambria Math" panose="02040503050406030204" pitchFamily="18" charset="0"/>
                          </a:rPr>
                          <m:t>≔</m:t>
                        </m:r>
                        <m:r>
                          <m:rPr>
                            <m:sty m:val="p"/>
                          </m:rPr>
                          <a:rPr lang="en-US" sz="2800">
                            <a:latin typeface="Cambria Math" panose="02040503050406030204" pitchFamily="18" charset="0"/>
                          </a:rPr>
                          <m:t>max</m:t>
                        </m:r>
                      </m:fName>
                      <m:e>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i="1">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𝐿</m:t>
                            </m:r>
                            <m:r>
                              <a:rPr lang="en-US" sz="2800" b="0" i="1" smtClean="0">
                                <a:latin typeface="Cambria Math" panose="02040503050406030204" pitchFamily="18" charset="0"/>
                              </a:rPr>
                              <m:t>) </m:t>
                            </m:r>
                          </m:e>
                        </m:d>
                      </m:e>
                    </m:func>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i="1">
                        <a:latin typeface="Cambria Math" panose="02040503050406030204" pitchFamily="18" charset="0"/>
                      </a:rPr>
                      <m:t>𝜑</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oMath>
                </a14:m>
                <a:endParaRPr lang="en-US" sz="2800" i="1" dirty="0">
                  <a:latin typeface="Cambria Math" panose="02040503050406030204" pitchFamily="18" charset="0"/>
                </a:endParaRPr>
              </a:p>
              <a:p>
                <a:pPr marL="0" indent="0">
                  <a:buNone/>
                </a:pPr>
                <a:r>
                  <a:rPr lang="en-US" sz="2800" dirty="0"/>
                  <a:t> 		 </a:t>
                </a:r>
                <a14:m>
                  <m:oMath xmlns:m="http://schemas.openxmlformats.org/officeDocument/2006/math">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i="1">
                                <a:latin typeface="Cambria Math" panose="02040503050406030204" pitchFamily="18" charset="0"/>
                              </a:rPr>
                              <m:t>𝑦</m:t>
                            </m:r>
                          </m:sub>
                        </m:sSub>
                        <m:r>
                          <a:rPr lang="en-US" sz="2800" i="1">
                            <a:latin typeface="Cambria Math" panose="02040503050406030204" pitchFamily="18" charset="0"/>
                          </a:rPr>
                          <m:t>≔</m:t>
                        </m:r>
                        <m:r>
                          <m:rPr>
                            <m:sty m:val="p"/>
                          </m:rPr>
                          <a:rPr lang="en-US" sz="2800">
                            <a:latin typeface="Cambria Math" panose="02040503050406030204" pitchFamily="18" charset="0"/>
                          </a:rPr>
                          <m:t>max</m:t>
                        </m:r>
                      </m:fName>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 </m:t>
                            </m:r>
                          </m:e>
                        </m:d>
                      </m:e>
                    </m:func>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m:t>
                    </m:r>
                    <m:r>
                      <a:rPr lang="en-US" sz="2800" i="1">
                        <a:latin typeface="Cambria Math" panose="02040503050406030204" pitchFamily="18" charset="0"/>
                      </a:rPr>
                      <m:t>𝜑</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𝜈</m:t>
                            </m:r>
                          </m:e>
                          <m:sub>
                            <m:r>
                              <a:rPr lang="en-US" sz="2800" i="1">
                                <a:latin typeface="Cambria Math" panose="02040503050406030204" pitchFamily="18" charset="0"/>
                              </a:rPr>
                              <m:t>𝑥</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oMath>
                </a14:m>
                <a:endParaRPr lang="en-US" sz="2800" b="1" dirty="0"/>
              </a:p>
              <a:p>
                <a:pPr marL="0" indent="0">
                  <a:buNone/>
                </a:pPr>
                <a:endParaRPr lang="en-US" b="1" dirty="0"/>
              </a:p>
              <a:p>
                <a:pPr marL="0" indent="0">
                  <a:buNone/>
                </a:pPr>
                <a:r>
                  <a:rPr lang="en-US" dirty="0"/>
                  <a:t>The value of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𝜈</m:t>
                        </m:r>
                      </m:e>
                      <m:sub>
                        <m:r>
                          <a:rPr lang="en-US" b="0" i="1">
                            <a:latin typeface="Cambria Math" panose="02040503050406030204" pitchFamily="18" charset="0"/>
                          </a:rPr>
                          <m:t>𝑦</m:t>
                        </m:r>
                      </m:sub>
                    </m:sSub>
                  </m:oMath>
                </a14:m>
                <a:r>
                  <a:rPr lang="en-US" dirty="0"/>
                  <a:t> may not be optimal</a:t>
                </a:r>
              </a:p>
              <a:p>
                <a:pPr marL="0"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17638"/>
                <a:ext cx="8229600" cy="4525963"/>
              </a:xfrm>
              <a:blipFill rotWithShape="0">
                <a:blip r:embed="rId2"/>
                <a:stretch>
                  <a:fillRect l="-1852" t="-1348" b="-7143"/>
                </a:stretch>
              </a:blipFill>
            </p:spPr>
            <p:txBody>
              <a:bodyPr/>
              <a:lstStyle/>
              <a:p>
                <a:r>
                  <a:rPr lang="en-US">
                    <a:noFill/>
                  </a:rPr>
                  <a:t> </a:t>
                </a:r>
              </a:p>
            </p:txBody>
          </p:sp>
        </mc:Fallback>
      </mc:AlternateContent>
    </p:spTree>
    <p:extLst>
      <p:ext uri="{BB962C8B-B14F-4D97-AF65-F5344CB8AC3E}">
        <p14:creationId xmlns:p14="http://schemas.microsoft.com/office/powerpoint/2010/main" val="340393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Pareto Optimization</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810878" y="1790328"/>
                <a:ext cx="8333121" cy="3970318"/>
              </a:xfrm>
              <a:prstGeom prst="rect">
                <a:avLst/>
              </a:prstGeom>
            </p:spPr>
            <p:txBody>
              <a:bodyPr wrap="square">
                <a:spAutoFit/>
              </a:bodyPr>
              <a:lstStyle/>
              <a:p>
                <a:r>
                  <a:rPr lang="en-US" b="1" dirty="0"/>
                  <a:t>	</a:t>
                </a:r>
                <a14:m>
                  <m:oMath xmlns:m="http://schemas.openxmlformats.org/officeDocument/2006/math">
                    <m:r>
                      <a:rPr lang="en-US" b="1" i="1" smtClean="0">
                        <a:latin typeface="Cambria Math" panose="02040503050406030204" pitchFamily="18" charset="0"/>
                      </a:rPr>
                      <m:t>𝑰𝒏𝒑𝒖𝒕</m:t>
                    </m:r>
                    <m:r>
                      <a:rPr lang="en-US" i="1" smtClean="0">
                        <a:latin typeface="Cambria Math" panose="02040503050406030204" pitchFamily="18" charset="0"/>
                      </a:rPr>
                      <m:t>: </m:t>
                    </m:r>
                    <m:r>
                      <a:rPr lang="en-US" i="1" smtClean="0">
                        <a:latin typeface="Cambria Math" panose="02040503050406030204" pitchFamily="18" charset="0"/>
                      </a:rPr>
                      <m:t>𝑂𝑏𝑗𝑒𝑐𝑡𝑖𝑣𝑒</m:t>
                    </m:r>
                    <m:r>
                      <a:rPr lang="en-US" i="1" smtClean="0">
                        <a:latin typeface="Cambria Math" panose="02040503050406030204" pitchFamily="18" charset="0"/>
                      </a:rPr>
                      <m:t> </m:t>
                    </m:r>
                    <m:sSub>
                      <m:sSubPr>
                        <m:ctrlPr>
                          <a:rPr lang="en-US" b="0" i="1" smtClean="0">
                            <a:latin typeface="Cambria Math" panose="02040503050406030204" pitchFamily="18" charset="0"/>
                          </a:rPr>
                        </m:ctrlPr>
                      </m:sSubPr>
                      <m:e>
                        <m:r>
                          <a:rPr lang="en-US"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i="1" smtClean="0">
                        <a:latin typeface="Cambria Math" panose="02040503050406030204" pitchFamily="18" charset="0"/>
                      </a:rPr>
                      <m:t> </m:t>
                    </m:r>
                    <m:r>
                      <a:rPr lang="en-US" i="1" smtClean="0">
                        <a:latin typeface="Cambria Math" panose="02040503050406030204" pitchFamily="18" charset="0"/>
                      </a:rPr>
                      <m:t>𝑡𝑜</m:t>
                    </m:r>
                    <m:r>
                      <a:rPr lang="en-US" i="1" smtClean="0">
                        <a:latin typeface="Cambria Math" panose="02040503050406030204" pitchFamily="18" charset="0"/>
                      </a:rPr>
                      <m:t> </m:t>
                    </m:r>
                    <m:r>
                      <a:rPr lang="en-US" i="1" smtClean="0">
                        <a:latin typeface="Cambria Math" panose="02040503050406030204" pitchFamily="18" charset="0"/>
                      </a:rPr>
                      <m:t>𝑚𝑎𝑥𝑖𝑚𝑖𝑧𝑒</m:t>
                    </m:r>
                    <m:r>
                      <a:rPr lang="en-US" i="1" smtClean="0">
                        <a:latin typeface="Cambria Math" panose="02040503050406030204" pitchFamily="18" charset="0"/>
                      </a:rPr>
                      <m:t> </m:t>
                    </m:r>
                  </m:oMath>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b="1" i="1">
                        <a:latin typeface="Cambria Math" panose="02040503050406030204" pitchFamily="18" charset="0"/>
                      </a:rPr>
                      <m:t>𝑰𝒏𝒑𝒖𝒕</m:t>
                    </m:r>
                    <m:r>
                      <a:rPr lang="en-US" i="1">
                        <a:latin typeface="Cambria Math" panose="02040503050406030204" pitchFamily="18" charset="0"/>
                      </a:rPr>
                      <m:t>: </m:t>
                    </m:r>
                    <m:r>
                      <a:rPr lang="en-US" i="1">
                        <a:latin typeface="Cambria Math" panose="02040503050406030204" pitchFamily="18" charset="0"/>
                      </a:rPr>
                      <m:t>𝐹𝑜𝑟𝑚𝑢𝑙𝑎</m:t>
                    </m:r>
                    <m:r>
                      <a:rPr lang="en-US"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oMath>
                </a14:m>
                <a:br>
                  <a:rPr lang="el-GR"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b="1" i="1">
                        <a:latin typeface="Cambria Math" panose="02040503050406030204" pitchFamily="18" charset="0"/>
                      </a:rPr>
                      <m:t>𝑶𝒖𝒕𝒑𝒖𝒕</m:t>
                    </m:r>
                    <m:r>
                      <a:rPr lang="en-US" i="1">
                        <a:latin typeface="Cambria Math" panose="02040503050406030204" pitchFamily="18" charset="0"/>
                      </a:rPr>
                      <m:t>:</m:t>
                    </m:r>
                    <m:r>
                      <a:rPr lang="en-US" b="0" i="1" smtClean="0">
                        <a:latin typeface="Cambria Math" panose="02040503050406030204" pitchFamily="18" charset="0"/>
                      </a:rPr>
                      <m:t>𝑃𝑎𝑟𝑒𝑡𝑜</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m:t>
                        </m:r>
                        <m:r>
                          <a:rPr lang="en-US" b="0" i="1" smtClean="0">
                            <a:latin typeface="Cambria Math" panose="02040503050406030204" pitchFamily="18" charset="0"/>
                          </a:rPr>
                          <m:t>𝑎𝑥</m:t>
                        </m:r>
                      </m:fName>
                      <m:e>
                        <m:r>
                          <a:rPr lang="en-US" b="0" i="1" smtClean="0">
                            <a:latin typeface="Cambria Math" panose="02040503050406030204" pitchFamily="18" charset="0"/>
                          </a:rPr>
                          <m:t>𝑓𝑟𝑜𝑛𝑡</m:t>
                        </m:r>
                      </m:e>
                    </m:func>
                  </m:oMath>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b="1" i="1">
                        <a:latin typeface="Cambria Math" panose="02040503050406030204" pitchFamily="18" charset="0"/>
                      </a:rPr>
                      <m:t>𝒘𝒉𝒊𝒍𝒆</m:t>
                    </m:r>
                    <m:r>
                      <a:rPr lang="en-US" b="1" i="1">
                        <a:latin typeface="Cambria Math" panose="02040503050406030204" pitchFamily="18" charset="0"/>
                      </a:rPr>
                      <m:t> </m:t>
                    </m:r>
                    <m:r>
                      <a:rPr lang="el-GR" i="1">
                        <a:latin typeface="Cambria Math" panose="02040503050406030204" pitchFamily="18" charset="0"/>
                      </a:rPr>
                      <m:t>𝜙</m:t>
                    </m:r>
                    <m:r>
                      <a:rPr lang="el-GR"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𝑠𝑎𝑡𝑖𝑠𝑓𝑖𝑎𝑏𝑙𝑒</m:t>
                    </m:r>
                    <m:r>
                      <a:rPr lang="en-US" i="1">
                        <a:latin typeface="Cambria Math" panose="02040503050406030204" pitchFamily="18" charset="0"/>
                      </a:rPr>
                      <m:t> </m:t>
                    </m:r>
                    <m:r>
                      <a:rPr lang="en-US" b="1" i="1">
                        <a:latin typeface="Cambria Math" panose="02040503050406030204" pitchFamily="18" charset="0"/>
                      </a:rPr>
                      <m:t>𝒅𝒐</m:t>
                    </m:r>
                    <m:r>
                      <a:rPr lang="en-US" b="1" i="1">
                        <a:latin typeface="Cambria Math" panose="02040503050406030204" pitchFamily="18" charset="0"/>
                      </a:rPr>
                      <m:t> </m:t>
                    </m:r>
                    <m:r>
                      <a:rPr lang="en-US" b="0" i="1" smtClean="0">
                        <a:latin typeface="Cambria Math" panose="02040503050406030204" pitchFamily="18" charset="0"/>
                      </a:rPr>
                      <m:t>    </m:t>
                    </m:r>
                  </m:oMath>
                </a14:m>
                <a:endParaRPr lang="en-US" i="1" dirty="0">
                  <a:latin typeface="Cambria Math" panose="02040503050406030204" pitchFamily="18" charset="0"/>
                </a:endParaRPr>
              </a:p>
              <a:p>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𝜓</m:t>
                    </m:r>
                    <m:r>
                      <a:rPr lang="en-US" b="0" i="1" smtClean="0">
                        <a:latin typeface="Cambria Math" panose="02040503050406030204" pitchFamily="18" charset="0"/>
                      </a:rPr>
                      <m:t>←</m:t>
                    </m:r>
                    <m:r>
                      <a:rPr lang="en-US" b="0" i="1" smtClean="0">
                        <a:latin typeface="Cambria Math" panose="02040503050406030204" pitchFamily="18" charset="0"/>
                      </a:rPr>
                      <m:t>𝜙</m:t>
                    </m:r>
                  </m:oMath>
                </a14:m>
                <a:r>
                  <a:rPr lang="en-US" i="1" dirty="0">
                    <a:latin typeface="Cambria Math" panose="02040503050406030204" pitchFamily="18" charset="0"/>
                  </a:rPr>
                  <a:t> </a:t>
                </a:r>
              </a:p>
              <a:p>
                <a:r>
                  <a:rPr lang="en-US" b="1" i="1" dirty="0">
                    <a:latin typeface="Cambria Math" panose="02040503050406030204" pitchFamily="18" charset="0"/>
                  </a:rPr>
                  <a:t>	     </a:t>
                </a:r>
                <a14:m>
                  <m:oMath xmlns:m="http://schemas.openxmlformats.org/officeDocument/2006/math">
                    <m:r>
                      <a:rPr lang="en-US" b="1" i="1" smtClean="0">
                        <a:latin typeface="Cambria Math" panose="02040503050406030204" pitchFamily="18" charset="0"/>
                      </a:rPr>
                      <m:t>𝒘𝒉𝒊𝒍𝒆</m:t>
                    </m:r>
                    <m:r>
                      <a:rPr lang="en-US" b="1" i="1" smtClean="0">
                        <a:latin typeface="Cambria Math" panose="02040503050406030204" pitchFamily="18" charset="0"/>
                      </a:rPr>
                      <m:t> </m:t>
                    </m:r>
                    <m:r>
                      <a:rPr lang="en-US" b="0" i="1" smtClean="0">
                        <a:latin typeface="Cambria Math" panose="02040503050406030204" pitchFamily="18" charset="0"/>
                      </a:rPr>
                      <m:t>𝜓</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𝑠𝑎𝑡𝑖𝑠𝑓𝑖𝑎𝑏𝑙𝑒</m:t>
                    </m:r>
                    <m:r>
                      <a:rPr lang="en-US" b="0" i="1" smtClean="0">
                        <a:latin typeface="Cambria Math" panose="02040503050406030204" pitchFamily="18" charset="0"/>
                      </a:rPr>
                      <m:t> </m:t>
                    </m:r>
                    <m:r>
                      <a:rPr lang="en-US" b="1" i="1" smtClean="0">
                        <a:latin typeface="Cambria Math" panose="02040503050406030204" pitchFamily="18" charset="0"/>
                      </a:rPr>
                      <m:t>𝒅𝒐</m:t>
                    </m:r>
                  </m:oMath>
                </a14:m>
                <a:endParaRPr lang="en-US" b="1" i="1" dirty="0">
                  <a:latin typeface="Cambria Math" panose="02040503050406030204" pitchFamily="18" charset="0"/>
                </a:endParaRPr>
              </a:p>
              <a:p>
                <a:r>
                  <a:rPr lang="en-US" dirty="0"/>
                  <a:t> 	         </a:t>
                </a:r>
                <a14:m>
                  <m:oMath xmlns:m="http://schemas.openxmlformats.org/officeDocument/2006/math">
                    <m:r>
                      <a:rPr lang="en-US" b="1" i="1">
                        <a:latin typeface="Cambria Math" panose="02040503050406030204" pitchFamily="18" charset="0"/>
                      </a:rPr>
                      <m:t>𝒍𝒆𝒕</m:t>
                    </m:r>
                    <m:r>
                      <a:rPr lang="en-US" i="1">
                        <a:latin typeface="Cambria Math" panose="02040503050406030204" pitchFamily="18" charset="0"/>
                      </a:rPr>
                      <m:t> </m:t>
                    </m:r>
                    <m:r>
                      <a:rPr lang="en-US" i="1">
                        <a:latin typeface="Cambria Math" panose="02040503050406030204" pitchFamily="18" charset="0"/>
                      </a:rPr>
                      <m:t>𝑀</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𝑎𝑛</m:t>
                    </m:r>
                    <m:r>
                      <a:rPr lang="en-US" i="1">
                        <a:latin typeface="Cambria Math" panose="02040503050406030204" pitchFamily="18" charset="0"/>
                      </a:rPr>
                      <m:t> </m:t>
                    </m:r>
                    <m:r>
                      <a:rPr lang="en-US" i="1">
                        <a:latin typeface="Cambria Math" panose="02040503050406030204" pitchFamily="18" charset="0"/>
                      </a:rPr>
                      <m:t>𝑒𝑣𝑎𝑙𝑢𝑎𝑡𝑖𝑜𝑛</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n-US" i="1">
                        <a:latin typeface="Cambria Math" panose="02040503050406030204" pitchFamily="18" charset="0"/>
                      </a:rPr>
                      <m:t>𝑠𝑎𝑡𝑖𝑠</m:t>
                    </m:r>
                    <m:r>
                      <a:rPr lang="en-US" i="1">
                        <a:latin typeface="Cambria Math" panose="02040503050406030204" pitchFamily="18" charset="0"/>
                      </a:rPr>
                      <m:t>ﬁ</m:t>
                    </m:r>
                    <m:r>
                      <a:rPr lang="en-US" i="1">
                        <a:latin typeface="Cambria Math" panose="02040503050406030204" pitchFamily="18" charset="0"/>
                      </a:rPr>
                      <m:t>𝑒𝑠</m:t>
                    </m:r>
                    <m:r>
                      <a:rPr lang="en-US" i="1">
                        <a:latin typeface="Cambria Math" panose="02040503050406030204" pitchFamily="18" charset="0"/>
                      </a:rPr>
                      <m:t> </m:t>
                    </m:r>
                    <m:r>
                      <a:rPr lang="en-US" b="0" i="1" smtClean="0">
                        <a:latin typeface="Cambria Math" panose="02040503050406030204" pitchFamily="18" charset="0"/>
                      </a:rPr>
                      <m:t>𝜓</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i="1">
                        <a:latin typeface="Cambria Math" panose="02040503050406030204" pitchFamily="18" charset="0"/>
                      </a:rPr>
                      <m:t> ←</m:t>
                    </m:r>
                    <m:r>
                      <a:rPr lang="en-US" b="0" i="1" smtClean="0">
                        <a:latin typeface="Cambria Math" panose="02040503050406030204" pitchFamily="18" charset="0"/>
                      </a:rPr>
                      <m:t>𝑀</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𝑀</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e>
                    </m:d>
                    <m:r>
                      <a:rPr lang="en-US" i="1">
                        <a:latin typeface="Cambria Math" panose="02040503050406030204" pitchFamily="18" charset="0"/>
                      </a:rPr>
                      <m:t>,</m:t>
                    </m:r>
                  </m:oMath>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𝜓</m:t>
                    </m:r>
                    <m:r>
                      <a:rPr lang="en-US" i="1">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l-G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i="1">
                        <a:latin typeface="Cambria Math" panose="02040503050406030204" pitchFamily="18" charset="0"/>
                      </a:rPr>
                      <m:t> &gt;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&gt;</m:t>
                    </m:r>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r>
                      <a:rPr lang="en-US" b="0" i="1" smtClean="0">
                        <a:latin typeface="Cambria Math" panose="02040503050406030204" pitchFamily="18" charset="0"/>
                      </a:rPr>
                      <m:t>)</m:t>
                    </m:r>
                  </m:oMath>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l-GR" i="1">
                        <a:latin typeface="Cambria Math" panose="02040503050406030204" pitchFamily="18" charset="0"/>
                      </a:rPr>
                      <m:t>𝜙</m:t>
                    </m:r>
                    <m:r>
                      <a:rPr lang="el-GR" i="1">
                        <a:latin typeface="Cambria Math" panose="02040503050406030204" pitchFamily="18" charset="0"/>
                      </a:rPr>
                      <m:t> ← </m:t>
                    </m:r>
                    <m:r>
                      <a:rPr lang="el-GR" i="1">
                        <a:latin typeface="Cambria Math" panose="02040503050406030204" pitchFamily="18" charset="0"/>
                      </a:rPr>
                      <m:t>𝜙</m:t>
                    </m:r>
                    <m:r>
                      <a:rPr lang="el-GR" i="1">
                        <a:latin typeface="Cambria Math" panose="02040503050406030204" pitchFamily="18" charset="0"/>
                      </a:rPr>
                      <m:t>∧</m:t>
                    </m:r>
                    <m:d>
                      <m:dPr>
                        <m:ctrlPr>
                          <a:rPr lang="el-GR" b="0"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r>
                          <a:rPr lang="en-US" i="1">
                            <a:latin typeface="Cambria Math" panose="02040503050406030204" pitchFamily="18" charset="0"/>
                          </a:rPr>
                          <m:t> &gt; </m:t>
                        </m:r>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oMath>
                </a14:m>
                <a:endParaRPr lang="en-US" b="0" i="1" dirty="0">
                  <a:latin typeface="Cambria Math" panose="02040503050406030204" pitchFamily="18" charset="0"/>
                </a:endParaRPr>
              </a:p>
              <a:p>
                <a:r>
                  <a:rPr lang="en-US" i="1" dirty="0">
                    <a:latin typeface="Cambria Math" panose="02040503050406030204" pitchFamily="18" charset="0"/>
                  </a:rPr>
                  <a:t>	      </a:t>
                </a:r>
                <a:r>
                  <a:rPr lang="en-US" b="1" i="1" dirty="0">
                    <a:latin typeface="Cambria Math" panose="02040503050406030204" pitchFamily="18" charset="0"/>
                  </a:rPr>
                  <a:t>o</a:t>
                </a:r>
                <a14:m>
                  <m:oMath xmlns:m="http://schemas.openxmlformats.org/officeDocument/2006/math">
                    <m:r>
                      <a:rPr lang="en-US" b="1" i="1" smtClean="0">
                        <a:latin typeface="Cambria Math" panose="02040503050406030204" pitchFamily="18" charset="0"/>
                      </a:rPr>
                      <m:t>𝒖𝒕𝒑𝒖𝒕</m:t>
                    </m:r>
                    <m:r>
                      <a:rPr lang="en-US" b="1"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𝒆𝒏𝒅</m:t>
                    </m:r>
                  </m:oMath>
                </a14:m>
                <a:br>
                  <a:rPr lang="en-US" b="1" i="1" dirty="0">
                    <a:latin typeface="Cambria Math" panose="02040503050406030204" pitchFamily="18" charset="0"/>
                  </a:rPr>
                </a:br>
                <a:r>
                  <a:rPr lang="en-US" b="1" i="1" dirty="0">
                    <a:latin typeface="Cambria Math" panose="02040503050406030204" pitchFamily="18" charset="0"/>
                  </a:rPr>
                  <a:t>	</a:t>
                </a:r>
                <a:br>
                  <a:rPr lang="en-US" i="1" dirty="0">
                    <a:latin typeface="Cambria Math" panose="02040503050406030204" pitchFamily="18" charset="0"/>
                  </a:rPr>
                </a:b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10878" y="1790328"/>
                <a:ext cx="8333121" cy="3970318"/>
              </a:xfrm>
              <a:prstGeom prst="rect">
                <a:avLst/>
              </a:prstGeom>
              <a:blipFill rotWithShape="0">
                <a:blip r:embed="rId2"/>
                <a:stretch>
                  <a:fillRect/>
                </a:stretch>
              </a:blipFill>
            </p:spPr>
            <p:txBody>
              <a:bodyPr/>
              <a:lstStyle/>
              <a:p>
                <a:r>
                  <a:rPr lang="en-US">
                    <a:noFill/>
                  </a:rPr>
                  <a:t> </a:t>
                </a:r>
              </a:p>
            </p:txBody>
          </p:sp>
        </mc:Fallback>
      </mc:AlternateContent>
      <p:sp>
        <p:nvSpPr>
          <p:cNvPr id="6" name="Rectangle 5"/>
          <p:cNvSpPr/>
          <p:nvPr/>
        </p:nvSpPr>
        <p:spPr>
          <a:xfrm>
            <a:off x="405438" y="5549340"/>
            <a:ext cx="8606482" cy="1200329"/>
          </a:xfrm>
          <a:prstGeom prst="rect">
            <a:avLst/>
          </a:prstGeom>
        </p:spPr>
        <p:txBody>
          <a:bodyPr wrap="square">
            <a:spAutoFit/>
          </a:bodyPr>
          <a:lstStyle/>
          <a:p>
            <a:r>
              <a:rPr lang="en-US" dirty="0"/>
              <a:t>Guided Improvement Algorithm [</a:t>
            </a:r>
            <a:r>
              <a:rPr lang="en-US" dirty="0" err="1"/>
              <a:t>Rayside</a:t>
            </a:r>
            <a:r>
              <a:rPr lang="en-US" dirty="0"/>
              <a:t>, </a:t>
            </a:r>
            <a:r>
              <a:rPr lang="en-US" dirty="0" err="1"/>
              <a:t>Estler</a:t>
            </a:r>
            <a:r>
              <a:rPr lang="en-US" dirty="0"/>
              <a:t>, Jackson, MIT-TR 2009]</a:t>
            </a:r>
          </a:p>
          <a:p>
            <a:r>
              <a:rPr lang="en-US" dirty="0"/>
              <a:t>Our incarnation is simple. Current work on GIA includes parallelization, </a:t>
            </a:r>
            <a:r>
              <a:rPr lang="en-US" dirty="0" err="1"/>
              <a:t>incrementality</a:t>
            </a:r>
            <a:r>
              <a:rPr lang="en-US" dirty="0"/>
              <a:t>, check-pointing [at U. Waterloo]. For linear arithmetic, a possible</a:t>
            </a:r>
            <a:br>
              <a:rPr lang="en-US" dirty="0"/>
            </a:br>
            <a:r>
              <a:rPr lang="en-US" dirty="0"/>
              <a:t>enhancement is to use </a:t>
            </a:r>
            <a:r>
              <a:rPr lang="en-US" i="1" dirty="0"/>
              <a:t>primal simplex </a:t>
            </a:r>
            <a:r>
              <a:rPr lang="en-US" dirty="0"/>
              <a:t>to improve </a:t>
            </a:r>
            <a:r>
              <a:rPr lang="en-US" i="1" dirty="0"/>
              <a:t>M.</a:t>
            </a:r>
            <a:r>
              <a:rPr lang="en-US" dirty="0"/>
              <a:t> </a:t>
            </a:r>
          </a:p>
        </p:txBody>
      </p:sp>
    </p:spTree>
    <p:extLst>
      <p:ext uri="{BB962C8B-B14F-4D97-AF65-F5344CB8AC3E}">
        <p14:creationId xmlns:p14="http://schemas.microsoft.com/office/powerpoint/2010/main" val="4173080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panose="05050102010706020507" pitchFamily="18" charset="2"/>
              </a:rPr>
              <a:t>Z - Summary</a:t>
            </a:r>
            <a:endParaRPr lang="en-US" dirty="0"/>
          </a:p>
        </p:txBody>
      </p:sp>
      <p:pic>
        <p:nvPicPr>
          <p:cNvPr id="3" name="Picture 2"/>
          <p:cNvPicPr>
            <a:picLocks noChangeAspect="1"/>
          </p:cNvPicPr>
          <p:nvPr/>
        </p:nvPicPr>
        <p:blipFill rotWithShape="1">
          <a:blip r:embed="rId2"/>
          <a:srcRect l="13474" t="6444" r="7251" b="41704"/>
          <a:stretch/>
        </p:blipFill>
        <p:spPr>
          <a:xfrm>
            <a:off x="77637" y="1417638"/>
            <a:ext cx="9144000" cy="3364218"/>
          </a:xfrm>
          <a:prstGeom prst="rect">
            <a:avLst/>
          </a:prstGeom>
        </p:spPr>
      </p:pic>
      <p:sp>
        <p:nvSpPr>
          <p:cNvPr id="4" name="Rectangle 3"/>
          <p:cNvSpPr/>
          <p:nvPr/>
        </p:nvSpPr>
        <p:spPr>
          <a:xfrm>
            <a:off x="345057" y="4975384"/>
            <a:ext cx="8686800" cy="1477174"/>
          </a:xfrm>
          <a:prstGeom prst="rect">
            <a:avLst/>
          </a:prstGeom>
        </p:spPr>
        <p:txBody>
          <a:bodyPr wrap="square">
            <a:spAutoFit/>
          </a:bodyPr>
          <a:lstStyle/>
          <a:p>
            <a:r>
              <a:rPr lang="en-US" dirty="0">
                <a:sym typeface="Symbol" panose="05050102010706020507" pitchFamily="18" charset="2"/>
              </a:rPr>
              <a:t>Z integrates and extends many new algorithms from </a:t>
            </a:r>
            <a:r>
              <a:rPr lang="en-US" dirty="0" err="1">
                <a:sym typeface="Symbol" panose="05050102010706020507" pitchFamily="18" charset="2"/>
              </a:rPr>
              <a:t>MaxSAT</a:t>
            </a:r>
            <a:r>
              <a:rPr lang="en-US" dirty="0">
                <a:sym typeface="Symbol" panose="05050102010706020507" pitchFamily="18" charset="2"/>
              </a:rPr>
              <a:t>, linear optimization, combination methods.</a:t>
            </a:r>
          </a:p>
          <a:p>
            <a:endParaRPr lang="en-US" dirty="0">
              <a:sym typeface="Symbol" panose="05050102010706020507" pitchFamily="18" charset="2"/>
            </a:endParaRPr>
          </a:p>
          <a:p>
            <a:r>
              <a:rPr lang="en-US" dirty="0">
                <a:sym typeface="Symbol" panose="05050102010706020507" pitchFamily="18" charset="2"/>
              </a:rPr>
              <a:t>Z is still very actively being improved based on benchmarks and case studies obtained from Z3 users.</a:t>
            </a:r>
            <a:endParaRPr lang="en-US" dirty="0"/>
          </a:p>
        </p:txBody>
      </p:sp>
    </p:spTree>
    <p:extLst>
      <p:ext uri="{BB962C8B-B14F-4D97-AF65-F5344CB8AC3E}">
        <p14:creationId xmlns:p14="http://schemas.microsoft.com/office/powerpoint/2010/main" val="97818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181" y="3958461"/>
            <a:ext cx="1971429" cy="790476"/>
          </a:xfrm>
          <a:prstGeom prst="rect">
            <a:avLst/>
          </a:prstGeom>
        </p:spPr>
      </p:pic>
      <p:sp>
        <p:nvSpPr>
          <p:cNvPr id="31" name="Title 2"/>
          <p:cNvSpPr>
            <a:spLocks noGrp="1"/>
          </p:cNvSpPr>
          <p:nvPr>
            <p:ph type="title"/>
          </p:nvPr>
        </p:nvSpPr>
        <p:spPr>
          <a:xfrm>
            <a:off x="155092" y="56848"/>
            <a:ext cx="5143500" cy="1754326"/>
          </a:xfrm>
          <a:prstGeom prst="rect">
            <a:avLst/>
          </a:prstGeom>
        </p:spPr>
        <p:txBody>
          <a:bodyPr wrap="square">
            <a:spAutoFit/>
          </a:bodyPr>
          <a:lstStyle/>
          <a:p>
            <a:pPr algn="l"/>
            <a:r>
              <a:rPr lang="en-US" sz="3600" b="1" dirty="0">
                <a:solidFill>
                  <a:schemeClr val="tx2">
                    <a:lumMod val="60000"/>
                    <a:lumOff val="40000"/>
                  </a:schemeClr>
                </a:solidFill>
                <a:effectLst>
                  <a:outerShdw blurRad="38100" dist="38100" dir="2700000" algn="tl">
                    <a:srgbClr val="000000">
                      <a:alpha val="43137"/>
                    </a:srgbClr>
                  </a:outerShdw>
                </a:effectLst>
              </a:rPr>
              <a:t>Symbolic Analysis </a:t>
            </a:r>
            <a:br>
              <a:rPr lang="en-US" sz="3600" b="1" dirty="0">
                <a:solidFill>
                  <a:schemeClr val="tx2">
                    <a:lumMod val="60000"/>
                    <a:lumOff val="40000"/>
                  </a:schemeClr>
                </a:solidFill>
                <a:effectLst>
                  <a:outerShdw blurRad="38100" dist="38100" dir="2700000" algn="tl">
                    <a:srgbClr val="000000">
                      <a:alpha val="43137"/>
                    </a:srgbClr>
                  </a:outerShdw>
                </a:effectLst>
              </a:rPr>
            </a:br>
            <a:r>
              <a:rPr lang="en-US" sz="3600" b="1" dirty="0">
                <a:solidFill>
                  <a:schemeClr val="tx2">
                    <a:lumMod val="60000"/>
                    <a:lumOff val="40000"/>
                  </a:schemeClr>
                </a:solidFill>
                <a:effectLst>
                  <a:outerShdw blurRad="38100" dist="38100" dir="2700000" algn="tl">
                    <a:srgbClr val="000000">
                      <a:alpha val="43137"/>
                    </a:srgbClr>
                  </a:outerShdw>
                </a:effectLst>
              </a:rPr>
              <a:t>Engines</a:t>
            </a:r>
            <a:br>
              <a:rPr lang="en-US" sz="3600" b="1" dirty="0">
                <a:solidFill>
                  <a:schemeClr val="tx2">
                    <a:lumMod val="60000"/>
                    <a:lumOff val="40000"/>
                  </a:schemeClr>
                </a:solidFill>
                <a:effectLst>
                  <a:outerShdw blurRad="38100" dist="38100" dir="2700000" algn="tl">
                    <a:srgbClr val="000000">
                      <a:alpha val="43137"/>
                    </a:srgbClr>
                  </a:outerShdw>
                </a:effectLst>
              </a:rPr>
            </a:br>
            <a:endParaRPr lang="en-US" sz="3600" b="1" dirty="0">
              <a:latin typeface="+mj-lt"/>
            </a:endParaRPr>
          </a:p>
        </p:txBody>
      </p:sp>
      <p:pic>
        <p:nvPicPr>
          <p:cNvPr id="30" name="Picture 2"/>
          <p:cNvPicPr>
            <a:picLocks noChangeAspect="1" noChangeArrowheads="1"/>
          </p:cNvPicPr>
          <p:nvPr/>
        </p:nvPicPr>
        <p:blipFill>
          <a:blip r:embed="rId4"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6101682" y="6297093"/>
            <a:ext cx="590751" cy="357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5" cstate="print"/>
          <a:srcRect/>
          <a:stretch>
            <a:fillRect/>
          </a:stretch>
        </p:blipFill>
        <p:spPr bwMode="auto">
          <a:xfrm>
            <a:off x="1899262" y="3033946"/>
            <a:ext cx="1468636" cy="655001"/>
          </a:xfrm>
          <a:prstGeom prst="rect">
            <a:avLst/>
          </a:prstGeom>
          <a:noFill/>
          <a:ln w="9525">
            <a:noFill/>
            <a:miter lim="800000"/>
            <a:headEnd/>
            <a:tailEnd/>
          </a:ln>
          <a:effectLst/>
        </p:spPr>
      </p:pic>
      <p:pic>
        <p:nvPicPr>
          <p:cNvPr id="37" name="Picture 36" descr="homepagelogo.png"/>
          <p:cNvPicPr>
            <a:picLocks noChangeAspect="1"/>
          </p:cNvPicPr>
          <p:nvPr/>
        </p:nvPicPr>
        <p:blipFill>
          <a:blip r:embed="rId6" cstate="print"/>
          <a:stretch>
            <a:fillRect/>
          </a:stretch>
        </p:blipFill>
        <p:spPr>
          <a:xfrm>
            <a:off x="1247062" y="3476308"/>
            <a:ext cx="1143000" cy="689610"/>
          </a:xfrm>
          <a:prstGeom prst="rect">
            <a:avLst/>
          </a:prstGeom>
        </p:spPr>
      </p:pic>
      <p:pic>
        <p:nvPicPr>
          <p:cNvPr id="38" name="Picture 37" descr="yogi_logo.jpg"/>
          <p:cNvPicPr>
            <a:picLocks noChangeAspect="1"/>
          </p:cNvPicPr>
          <p:nvPr/>
        </p:nvPicPr>
        <p:blipFill>
          <a:blip r:embed="rId7" cstate="print">
            <a:clrChange>
              <a:clrFrom>
                <a:srgbClr val="FFFFFF"/>
              </a:clrFrom>
              <a:clrTo>
                <a:srgbClr val="FFFFFF">
                  <a:alpha val="0"/>
                </a:srgbClr>
              </a:clrTo>
            </a:clrChange>
          </a:blip>
          <a:stretch>
            <a:fillRect/>
          </a:stretch>
        </p:blipFill>
        <p:spPr>
          <a:xfrm>
            <a:off x="3202895" y="2153372"/>
            <a:ext cx="2210914" cy="1094215"/>
          </a:xfrm>
          <a:prstGeom prst="rect">
            <a:avLst/>
          </a:prstGeom>
        </p:spPr>
      </p:pic>
      <p:sp>
        <p:nvSpPr>
          <p:cNvPr id="39" name="TextBox 38"/>
          <p:cNvSpPr txBox="1"/>
          <p:nvPr/>
        </p:nvSpPr>
        <p:spPr>
          <a:xfrm>
            <a:off x="3309687" y="3082373"/>
            <a:ext cx="1348446" cy="584775"/>
          </a:xfrm>
          <a:prstGeom prst="rect">
            <a:avLst/>
          </a:prstGeom>
          <a:noFill/>
        </p:spPr>
        <p:txBody>
          <a:bodyPr wrap="none" rtlCol="0">
            <a:spAutoFit/>
          </a:bodyPr>
          <a:lstStyle/>
          <a:p>
            <a:r>
              <a:rPr lang="en-US" sz="3200" b="1" dirty="0">
                <a:solidFill>
                  <a:schemeClr val="accent6">
                    <a:lumMod val="50000"/>
                  </a:schemeClr>
                </a:solidFill>
              </a:rPr>
              <a:t>SAGE</a:t>
            </a:r>
          </a:p>
        </p:txBody>
      </p:sp>
      <p:pic>
        <p:nvPicPr>
          <p:cNvPr id="40"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287" t="23082" r="47124" b="59329"/>
          <a:stretch/>
        </p:blipFill>
        <p:spPr bwMode="auto">
          <a:xfrm>
            <a:off x="56879" y="5131500"/>
            <a:ext cx="1922745" cy="47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652086" y="4590298"/>
            <a:ext cx="1737976" cy="523220"/>
          </a:xfrm>
          <a:prstGeom prst="rect">
            <a:avLst/>
          </a:prstGeom>
          <a:noFill/>
        </p:spPr>
        <p:txBody>
          <a:bodyPr wrap="none" rtlCol="0">
            <a:spAutoFit/>
          </a:bodyPr>
          <a:lstStyle/>
          <a:p>
            <a:r>
              <a:rPr lang="en-US" sz="2800" dirty="0">
                <a:solidFill>
                  <a:srgbClr val="C00000"/>
                </a:solidFill>
                <a:latin typeface="Ravie" pitchFamily="82" charset="0"/>
              </a:rPr>
              <a:t>HAVOC</a:t>
            </a:r>
          </a:p>
        </p:txBody>
      </p:sp>
      <p:pic>
        <p:nvPicPr>
          <p:cNvPr id="44" name="Picture 4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32590" y="2051775"/>
            <a:ext cx="1028700" cy="942975"/>
          </a:xfrm>
          <a:prstGeom prst="rect">
            <a:avLst/>
          </a:prstGeom>
        </p:spPr>
      </p:pic>
      <p:pic>
        <p:nvPicPr>
          <p:cNvPr id="49" name="Picture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98592" y="891130"/>
            <a:ext cx="1041817" cy="1044719"/>
          </a:xfrm>
          <a:prstGeom prst="rect">
            <a:avLst/>
          </a:prstGeom>
        </p:spPr>
      </p:pic>
      <p:pic>
        <p:nvPicPr>
          <p:cNvPr id="50" name="Picture 49"/>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0538" r="22266" b="37174"/>
          <a:stretch/>
        </p:blipFill>
        <p:spPr>
          <a:xfrm>
            <a:off x="2354167" y="3651455"/>
            <a:ext cx="1601945" cy="464550"/>
          </a:xfrm>
          <a:prstGeom prst="rect">
            <a:avLst/>
          </a:prstGeom>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33149" y="816877"/>
            <a:ext cx="1055500" cy="1176129"/>
          </a:xfrm>
          <a:prstGeom prst="rect">
            <a:avLst/>
          </a:prstGeom>
        </p:spPr>
      </p:pic>
      <p:pic>
        <p:nvPicPr>
          <p:cNvPr id="41" name="Picture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48588" y="1834270"/>
            <a:ext cx="2236940" cy="546807"/>
          </a:xfrm>
          <a:prstGeom prst="rect">
            <a:avLst/>
          </a:prstGeom>
        </p:spPr>
      </p:pic>
      <p:sp>
        <p:nvSpPr>
          <p:cNvPr id="2" name="TextBox 1"/>
          <p:cNvSpPr txBox="1"/>
          <p:nvPr/>
        </p:nvSpPr>
        <p:spPr>
          <a:xfrm>
            <a:off x="1247062" y="6260189"/>
            <a:ext cx="3916392" cy="369332"/>
          </a:xfrm>
          <a:prstGeom prst="rect">
            <a:avLst/>
          </a:prstGeom>
          <a:noFill/>
        </p:spPr>
        <p:txBody>
          <a:bodyPr wrap="square" rtlCol="0">
            <a:spAutoFit/>
          </a:bodyPr>
          <a:lstStyle/>
          <a:p>
            <a:r>
              <a:rPr lang="en-US" dirty="0"/>
              <a:t>Efficient E-matching for SMT solvers</a:t>
            </a:r>
          </a:p>
        </p:txBody>
      </p:sp>
      <p:sp>
        <p:nvSpPr>
          <p:cNvPr id="10" name="Rectangle 9"/>
          <p:cNvSpPr/>
          <p:nvPr/>
        </p:nvSpPr>
        <p:spPr>
          <a:xfrm>
            <a:off x="2532590" y="5508966"/>
            <a:ext cx="3719929" cy="369332"/>
          </a:xfrm>
          <a:prstGeom prst="rect">
            <a:avLst/>
          </a:prstGeom>
        </p:spPr>
        <p:txBody>
          <a:bodyPr wrap="none">
            <a:spAutoFit/>
          </a:bodyPr>
          <a:lstStyle/>
          <a:p>
            <a:r>
              <a:rPr lang="en-US" dirty="0"/>
              <a:t>Model-based Theory Combination.</a:t>
            </a:r>
          </a:p>
        </p:txBody>
      </p:sp>
      <p:sp>
        <p:nvSpPr>
          <p:cNvPr id="16" name="Rectangle 15"/>
          <p:cNvSpPr/>
          <p:nvPr/>
        </p:nvSpPr>
        <p:spPr>
          <a:xfrm>
            <a:off x="2088199" y="5862979"/>
            <a:ext cx="2569934" cy="369332"/>
          </a:xfrm>
          <a:prstGeom prst="rect">
            <a:avLst/>
          </a:prstGeom>
        </p:spPr>
        <p:txBody>
          <a:bodyPr wrap="none">
            <a:spAutoFit/>
          </a:bodyPr>
          <a:lstStyle/>
          <a:p>
            <a:r>
              <a:rPr lang="en-US" dirty="0"/>
              <a:t>Relevancy Propagation</a:t>
            </a:r>
          </a:p>
        </p:txBody>
      </p:sp>
      <p:sp>
        <p:nvSpPr>
          <p:cNvPr id="19" name="Rectangle 18"/>
          <p:cNvSpPr/>
          <p:nvPr/>
        </p:nvSpPr>
        <p:spPr>
          <a:xfrm>
            <a:off x="2877454" y="5139634"/>
            <a:ext cx="4572000" cy="369332"/>
          </a:xfrm>
          <a:prstGeom prst="rect">
            <a:avLst/>
          </a:prstGeom>
        </p:spPr>
        <p:txBody>
          <a:bodyPr>
            <a:spAutoFit/>
          </a:bodyPr>
          <a:lstStyle/>
          <a:p>
            <a:r>
              <a:rPr lang="en-US" dirty="0"/>
              <a:t>Effectively Propositional Logic</a:t>
            </a:r>
          </a:p>
        </p:txBody>
      </p:sp>
      <p:sp>
        <p:nvSpPr>
          <p:cNvPr id="54" name="Rectangle 53"/>
          <p:cNvSpPr/>
          <p:nvPr/>
        </p:nvSpPr>
        <p:spPr>
          <a:xfrm>
            <a:off x="3367898" y="4744186"/>
            <a:ext cx="3730508" cy="369332"/>
          </a:xfrm>
          <a:prstGeom prst="rect">
            <a:avLst/>
          </a:prstGeom>
        </p:spPr>
        <p:txBody>
          <a:bodyPr wrap="none">
            <a:spAutoFit/>
          </a:bodyPr>
          <a:lstStyle/>
          <a:p>
            <a:r>
              <a:rPr lang="en-US" dirty="0"/>
              <a:t>Engineering DPLL(T) + Saturation</a:t>
            </a:r>
          </a:p>
        </p:txBody>
      </p:sp>
      <p:sp>
        <p:nvSpPr>
          <p:cNvPr id="55" name="Rectangle 54"/>
          <p:cNvSpPr/>
          <p:nvPr/>
        </p:nvSpPr>
        <p:spPr>
          <a:xfrm>
            <a:off x="3773844" y="4400970"/>
            <a:ext cx="5124267" cy="369332"/>
          </a:xfrm>
          <a:prstGeom prst="rect">
            <a:avLst/>
          </a:prstGeom>
        </p:spPr>
        <p:txBody>
          <a:bodyPr wrap="square">
            <a:spAutoFit/>
          </a:bodyPr>
          <a:lstStyle/>
          <a:p>
            <a:r>
              <a:rPr lang="en-US" dirty="0"/>
              <a:t>Generalized, Efficient Array Decision Procedures</a:t>
            </a:r>
          </a:p>
        </p:txBody>
      </p:sp>
      <p:sp>
        <p:nvSpPr>
          <p:cNvPr id="56" name="Rectangle 55"/>
          <p:cNvSpPr/>
          <p:nvPr/>
        </p:nvSpPr>
        <p:spPr>
          <a:xfrm>
            <a:off x="4826311" y="3649081"/>
            <a:ext cx="3147015" cy="369332"/>
          </a:xfrm>
          <a:prstGeom prst="rect">
            <a:avLst/>
          </a:prstGeom>
        </p:spPr>
        <p:txBody>
          <a:bodyPr wrap="none">
            <a:spAutoFit/>
          </a:bodyPr>
          <a:lstStyle/>
          <a:p>
            <a:r>
              <a:rPr lang="en-US" dirty="0"/>
              <a:t>Linear Quantifier Elimination </a:t>
            </a:r>
          </a:p>
        </p:txBody>
      </p:sp>
      <p:sp>
        <p:nvSpPr>
          <p:cNvPr id="57" name="Rectangle 56"/>
          <p:cNvSpPr/>
          <p:nvPr/>
        </p:nvSpPr>
        <p:spPr>
          <a:xfrm>
            <a:off x="4262591" y="4021485"/>
            <a:ext cx="4566559" cy="369332"/>
          </a:xfrm>
          <a:prstGeom prst="rect">
            <a:avLst/>
          </a:prstGeom>
        </p:spPr>
        <p:txBody>
          <a:bodyPr wrap="square">
            <a:spAutoFit/>
          </a:bodyPr>
          <a:lstStyle/>
          <a:p>
            <a:r>
              <a:rPr lang="en-US" dirty="0"/>
              <a:t>Model Based Quantifier Instantiation</a:t>
            </a:r>
          </a:p>
        </p:txBody>
      </p:sp>
      <p:grpSp>
        <p:nvGrpSpPr>
          <p:cNvPr id="58" name="Group 57"/>
          <p:cNvGrpSpPr/>
          <p:nvPr/>
        </p:nvGrpSpPr>
        <p:grpSpPr>
          <a:xfrm>
            <a:off x="5947802" y="62388"/>
            <a:ext cx="932894" cy="1366616"/>
            <a:chOff x="2675145" y="1981200"/>
            <a:chExt cx="932894" cy="1366616"/>
          </a:xfrm>
        </p:grpSpPr>
        <p:pic>
          <p:nvPicPr>
            <p:cNvPr id="59" name="Picture 10" descr="Description: C:\Users\nbjorner\AppData\Local\Microsoft\Windows\Temporary Internet Files\Content.IE5\T0ZPJOKX\MP900448692[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75145" y="2215013"/>
              <a:ext cx="572663"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59"/>
            <p:cNvSpPr/>
            <p:nvPr/>
          </p:nvSpPr>
          <p:spPr>
            <a:xfrm rot="5400000">
              <a:off x="2724676" y="2464453"/>
              <a:ext cx="1366616"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cs typeface="Arial" charset="0"/>
                </a:rPr>
                <a:t>SecGuru</a:t>
              </a:r>
              <a:endParaRPr lang="en-US" sz="20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cs typeface="Arial" charset="0"/>
              </a:endParaRPr>
            </a:p>
          </p:txBody>
        </p:sp>
      </p:grpSp>
      <p:sp>
        <p:nvSpPr>
          <p:cNvPr id="61" name="Rectangle 60"/>
          <p:cNvSpPr/>
          <p:nvPr/>
        </p:nvSpPr>
        <p:spPr>
          <a:xfrm>
            <a:off x="5311843" y="3274673"/>
            <a:ext cx="2416111" cy="369332"/>
          </a:xfrm>
          <a:prstGeom prst="rect">
            <a:avLst/>
          </a:prstGeom>
        </p:spPr>
        <p:txBody>
          <a:bodyPr wrap="none">
            <a:spAutoFit/>
          </a:bodyPr>
          <a:lstStyle/>
          <a:p>
            <a:r>
              <a:rPr lang="en-US" dirty="0"/>
              <a:t>Quantified Bit-Vectors</a:t>
            </a:r>
          </a:p>
        </p:txBody>
      </p:sp>
      <p:sp>
        <p:nvSpPr>
          <p:cNvPr id="62" name="Rectangle 61"/>
          <p:cNvSpPr/>
          <p:nvPr/>
        </p:nvSpPr>
        <p:spPr>
          <a:xfrm>
            <a:off x="5696238" y="2936533"/>
            <a:ext cx="3527504" cy="369332"/>
          </a:xfrm>
          <a:prstGeom prst="rect">
            <a:avLst/>
          </a:prstGeom>
        </p:spPr>
        <p:txBody>
          <a:bodyPr wrap="none">
            <a:spAutoFit/>
          </a:bodyPr>
          <a:lstStyle/>
          <a:p>
            <a:r>
              <a:rPr lang="en-US" dirty="0" err="1"/>
              <a:t>CutSAT</a:t>
            </a:r>
            <a:r>
              <a:rPr lang="en-US" dirty="0"/>
              <a:t>: Linear Integer Formulas</a:t>
            </a:r>
          </a:p>
        </p:txBody>
      </p:sp>
      <p:sp>
        <p:nvSpPr>
          <p:cNvPr id="63" name="Rectangle 62"/>
          <p:cNvSpPr/>
          <p:nvPr/>
        </p:nvSpPr>
        <p:spPr>
          <a:xfrm>
            <a:off x="6080633" y="2584609"/>
            <a:ext cx="2668231" cy="369332"/>
          </a:xfrm>
          <a:prstGeom prst="rect">
            <a:avLst/>
          </a:prstGeom>
        </p:spPr>
        <p:txBody>
          <a:bodyPr wrap="none">
            <a:spAutoFit/>
          </a:bodyPr>
          <a:lstStyle/>
          <a:p>
            <a:r>
              <a:rPr lang="en-US" dirty="0"/>
              <a:t>Model Constructing SAT</a:t>
            </a:r>
          </a:p>
        </p:txBody>
      </p:sp>
      <p:sp>
        <p:nvSpPr>
          <p:cNvPr id="64" name="Rectangle 63"/>
          <p:cNvSpPr/>
          <p:nvPr/>
        </p:nvSpPr>
        <p:spPr>
          <a:xfrm>
            <a:off x="6571751" y="2238819"/>
            <a:ext cx="1980029" cy="369332"/>
          </a:xfrm>
          <a:prstGeom prst="rect">
            <a:avLst/>
          </a:prstGeom>
        </p:spPr>
        <p:txBody>
          <a:bodyPr wrap="none">
            <a:spAutoFit/>
          </a:bodyPr>
          <a:lstStyle/>
          <a:p>
            <a:r>
              <a:rPr lang="en-US" dirty="0"/>
              <a:t>Existential Reals </a:t>
            </a:r>
          </a:p>
        </p:txBody>
      </p:sp>
      <p:sp>
        <p:nvSpPr>
          <p:cNvPr id="65" name="Rectangle 64"/>
          <p:cNvSpPr/>
          <p:nvPr/>
        </p:nvSpPr>
        <p:spPr>
          <a:xfrm>
            <a:off x="7079626" y="1310159"/>
            <a:ext cx="2196435" cy="646331"/>
          </a:xfrm>
          <a:prstGeom prst="rect">
            <a:avLst/>
          </a:prstGeom>
        </p:spPr>
        <p:txBody>
          <a:bodyPr wrap="none">
            <a:spAutoFit/>
          </a:bodyPr>
          <a:lstStyle/>
          <a:p>
            <a:r>
              <a:rPr lang="en-US" dirty="0">
                <a:sym typeface="Symbol" panose="05050102010706020507" pitchFamily="18" charset="2"/>
              </a:rPr>
              <a:t>   Z: </a:t>
            </a:r>
            <a:r>
              <a:rPr lang="en-US" dirty="0" err="1">
                <a:sym typeface="Symbol" panose="05050102010706020507" pitchFamily="18" charset="2"/>
              </a:rPr>
              <a:t>Opt+MaxSMT</a:t>
            </a:r>
            <a:endParaRPr lang="en-US" dirty="0">
              <a:sym typeface="Symbol" panose="05050102010706020507" pitchFamily="18" charset="2"/>
            </a:endParaRPr>
          </a:p>
          <a:p>
            <a:r>
              <a:rPr lang="en-US" dirty="0">
                <a:sym typeface="Symbol" panose="05050102010706020507" pitchFamily="18" charset="2"/>
              </a:rPr>
              <a:t>Z: </a:t>
            </a:r>
            <a:r>
              <a:rPr lang="en-US" dirty="0" err="1">
                <a:sym typeface="Symbol" panose="05050102010706020507" pitchFamily="18" charset="2"/>
              </a:rPr>
              <a:t>Datalog</a:t>
            </a:r>
            <a:r>
              <a:rPr lang="en-US" dirty="0">
                <a:sym typeface="Symbol" panose="05050102010706020507" pitchFamily="18" charset="2"/>
              </a:rPr>
              <a:t> </a:t>
            </a:r>
          </a:p>
        </p:txBody>
      </p:sp>
      <p:sp>
        <p:nvSpPr>
          <p:cNvPr id="66" name="Rectangle 65"/>
          <p:cNvSpPr/>
          <p:nvPr/>
        </p:nvSpPr>
        <p:spPr>
          <a:xfrm>
            <a:off x="6878300" y="1897265"/>
            <a:ext cx="2044149" cy="369332"/>
          </a:xfrm>
          <a:prstGeom prst="rect">
            <a:avLst/>
          </a:prstGeom>
        </p:spPr>
        <p:txBody>
          <a:bodyPr wrap="none">
            <a:spAutoFit/>
          </a:bodyPr>
          <a:lstStyle/>
          <a:p>
            <a:r>
              <a:rPr lang="en-US" dirty="0">
                <a:sym typeface="Symbol" panose="05050102010706020507" pitchFamily="18" charset="2"/>
              </a:rPr>
              <a:t>Generalized PDR</a:t>
            </a:r>
            <a:r>
              <a:rPr lang="en-US" dirty="0"/>
              <a:t> </a:t>
            </a:r>
          </a:p>
        </p:txBody>
      </p:sp>
      <p:sp>
        <p:nvSpPr>
          <p:cNvPr id="67" name="Rectangle 66"/>
          <p:cNvSpPr/>
          <p:nvPr/>
        </p:nvSpPr>
        <p:spPr>
          <a:xfrm>
            <a:off x="7703861" y="1000052"/>
            <a:ext cx="1364476" cy="369332"/>
          </a:xfrm>
          <a:prstGeom prst="rect">
            <a:avLst/>
          </a:prstGeom>
        </p:spPr>
        <p:txBody>
          <a:bodyPr wrap="none">
            <a:spAutoFit/>
          </a:bodyPr>
          <a:lstStyle/>
          <a:p>
            <a:r>
              <a:rPr lang="en-US" dirty="0"/>
              <a:t>SLS, floats </a:t>
            </a:r>
          </a:p>
        </p:txBody>
      </p:sp>
      <p:sp>
        <p:nvSpPr>
          <p:cNvPr id="3" name="TextBox 2"/>
          <p:cNvSpPr txBox="1"/>
          <p:nvPr/>
        </p:nvSpPr>
        <p:spPr>
          <a:xfrm>
            <a:off x="5391508" y="6161092"/>
            <a:ext cx="3517307" cy="584775"/>
          </a:xfrm>
          <a:prstGeom prst="rect">
            <a:avLst/>
          </a:prstGeom>
          <a:noFill/>
        </p:spPr>
        <p:txBody>
          <a:bodyPr wrap="square" rtlCol="0">
            <a:spAutoFit/>
          </a:bodyPr>
          <a:lstStyle/>
          <a:p>
            <a:r>
              <a:rPr lang="en-US" sz="3200" b="1" dirty="0">
                <a:solidFill>
                  <a:schemeClr val="tx2">
                    <a:lumMod val="60000"/>
                    <a:lumOff val="40000"/>
                  </a:schemeClr>
                </a:solidFill>
                <a:effectLst>
                  <a:outerShdw blurRad="38100" dist="38100" dir="2700000" algn="tl">
                    <a:srgbClr val="000000">
                      <a:alpha val="43137"/>
                    </a:srgbClr>
                  </a:outerShdw>
                </a:effectLst>
              </a:rPr>
              <a:t>            Internals </a:t>
            </a:r>
            <a:endParaRPr lang="en-US" sz="3200" dirty="0"/>
          </a:p>
        </p:txBody>
      </p:sp>
      <mc:AlternateContent xmlns:mc="http://schemas.openxmlformats.org/markup-compatibility/2006" xmlns:p14="http://schemas.microsoft.com/office/powerpoint/2010/main">
        <mc:Choice Requires="p14">
          <p:contentPart p14:bwMode="auto" r:id="rId15">
            <p14:nvContentPartPr>
              <p14:cNvPr id="6" name="Ink 5"/>
              <p14:cNvContentPartPr/>
              <p14:nvPr/>
            </p14:nvContentPartPr>
            <p14:xfrm>
              <a:off x="7233949" y="1302269"/>
              <a:ext cx="2049840" cy="388800"/>
            </p14:xfrm>
          </p:contentPart>
        </mc:Choice>
        <mc:Fallback xmlns="">
          <p:pic>
            <p:nvPicPr>
              <p:cNvPr id="6" name="Ink 5"/>
              <p:cNvPicPr/>
              <p:nvPr/>
            </p:nvPicPr>
            <p:blipFill>
              <a:blip r:embed="rId16"/>
              <a:stretch>
                <a:fillRect/>
              </a:stretch>
            </p:blipFill>
            <p:spPr>
              <a:xfrm>
                <a:off x="7218829" y="1287149"/>
                <a:ext cx="2080080" cy="419040"/>
              </a:xfrm>
              <a:prstGeom prst="rect">
                <a:avLst/>
              </a:prstGeom>
            </p:spPr>
          </p:pic>
        </mc:Fallback>
      </mc:AlternateContent>
    </p:spTree>
    <p:extLst>
      <p:ext uri="{BB962C8B-B14F-4D97-AF65-F5344CB8AC3E}">
        <p14:creationId xmlns:p14="http://schemas.microsoft.com/office/powerpoint/2010/main" val="381380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5"/>
          <p:cNvSpPr>
            <a:spLocks noGrp="1"/>
          </p:cNvSpPr>
          <p:nvPr>
            <p:ph type="ftr" sz="quarter" idx="4294967295"/>
          </p:nvPr>
        </p:nvSpPr>
        <p:spPr>
          <a:xfrm>
            <a:off x="2582091" y="6298474"/>
            <a:ext cx="4191000" cy="365125"/>
          </a:xfrm>
          <a:prstGeom prst="rect">
            <a:avLst/>
          </a:prstGeom>
        </p:spPr>
        <p:txBody>
          <a:bodyPr/>
          <a:lstStyle/>
          <a:p>
            <a:r>
              <a:rPr lang="en-US" dirty="0">
                <a:solidFill>
                  <a:prstClr val="black">
                    <a:tint val="75000"/>
                  </a:prstClr>
                </a:solidFill>
              </a:rPr>
              <a:t>MICROSOFT CONFIDENTIAL</a:t>
            </a:r>
          </a:p>
        </p:txBody>
      </p:sp>
      <p:sp>
        <p:nvSpPr>
          <p:cNvPr id="3" name="Title 2"/>
          <p:cNvSpPr>
            <a:spLocks noGrp="1"/>
          </p:cNvSpPr>
          <p:nvPr>
            <p:ph type="title"/>
          </p:nvPr>
        </p:nvSpPr>
        <p:spPr>
          <a:xfrm>
            <a:off x="457200" y="522973"/>
            <a:ext cx="8229600" cy="646331"/>
          </a:xfrm>
          <a:prstGeom prst="rect">
            <a:avLst/>
          </a:prstGeom>
        </p:spPr>
        <p:txBody>
          <a:bodyPr wrap="square">
            <a:spAutoFit/>
          </a:bodyPr>
          <a:lstStyle/>
          <a:p>
            <a:r>
              <a:rPr lang="en-US" sz="3600" b="1" dirty="0" err="1">
                <a:solidFill>
                  <a:schemeClr val="tx2">
                    <a:lumMod val="60000"/>
                    <a:lumOff val="40000"/>
                  </a:schemeClr>
                </a:solidFill>
                <a:effectLst>
                  <a:outerShdw blurRad="38100" dist="38100" dir="2700000" algn="tl">
                    <a:srgbClr val="000000">
                      <a:alpha val="43137"/>
                    </a:srgbClr>
                  </a:outerShdw>
                </a:effectLst>
                <a:latin typeface="+mj-lt"/>
              </a:rPr>
              <a:t>SecGuru</a:t>
            </a:r>
            <a:r>
              <a:rPr lang="en-US" sz="3600" b="1" dirty="0">
                <a:solidFill>
                  <a:schemeClr val="tx2">
                    <a:lumMod val="60000"/>
                    <a:lumOff val="40000"/>
                  </a:schemeClr>
                </a:solidFill>
                <a:latin typeface="+mj-lt"/>
              </a:rPr>
              <a:t> </a:t>
            </a:r>
            <a:r>
              <a:rPr lang="en-US" sz="3600" b="1" dirty="0">
                <a:solidFill>
                  <a:schemeClr val="tx2">
                    <a:lumMod val="60000"/>
                    <a:lumOff val="40000"/>
                  </a:schemeClr>
                </a:solidFill>
              </a:rPr>
              <a:t>in </a:t>
            </a:r>
            <a:r>
              <a:rPr lang="en-US" sz="3600" b="1" dirty="0" err="1">
                <a:solidFill>
                  <a:schemeClr val="tx2">
                    <a:lumMod val="60000"/>
                    <a:lumOff val="40000"/>
                  </a:schemeClr>
                </a:solidFill>
              </a:rPr>
              <a:t>WANetmon</a:t>
            </a:r>
            <a:endParaRPr lang="en-US" sz="3600" b="1" dirty="0">
              <a:solidFill>
                <a:schemeClr val="tx2">
                  <a:lumMod val="60000"/>
                  <a:lumOff val="4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9304"/>
            <a:ext cx="7730722" cy="555786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18935"/>
          <a:stretch/>
        </p:blipFill>
        <p:spPr>
          <a:xfrm>
            <a:off x="4653939" y="3154233"/>
            <a:ext cx="4490061" cy="3610166"/>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822" t="39011" r="59749" b="27666"/>
          <a:stretch/>
        </p:blipFill>
        <p:spPr>
          <a:xfrm>
            <a:off x="152623" y="3299228"/>
            <a:ext cx="4546033" cy="3011411"/>
          </a:xfrm>
          <a:prstGeom prst="rect">
            <a:avLst/>
          </a:prstGeom>
        </p:spPr>
      </p:pic>
      <p:sp>
        <p:nvSpPr>
          <p:cNvPr id="9" name="Rectangle 8"/>
          <p:cNvSpPr/>
          <p:nvPr/>
        </p:nvSpPr>
        <p:spPr>
          <a:xfrm>
            <a:off x="4451231" y="1214658"/>
            <a:ext cx="4692770" cy="923330"/>
          </a:xfrm>
          <a:prstGeom prst="rect">
            <a:avLst/>
          </a:prstGeom>
        </p:spPr>
        <p:txBody>
          <a:bodyPr wrap="square">
            <a:spAutoFit/>
          </a:bodyPr>
          <a:lstStyle/>
          <a:p>
            <a:pPr lvl="1"/>
            <a:r>
              <a:rPr lang="en-US" b="1" dirty="0">
                <a:solidFill>
                  <a:srgbClr val="FF0000"/>
                </a:solidFill>
              </a:rPr>
              <a:t>40,000 ACL checks per month</a:t>
            </a:r>
          </a:p>
          <a:p>
            <a:pPr lvl="1"/>
            <a:r>
              <a:rPr lang="en-US" b="1" dirty="0">
                <a:solidFill>
                  <a:srgbClr val="FF0000"/>
                </a:solidFill>
              </a:rPr>
              <a:t>Each check 50-200ms</a:t>
            </a:r>
          </a:p>
          <a:p>
            <a:pPr lvl="1"/>
            <a:r>
              <a:rPr lang="en-US" b="1" dirty="0">
                <a:solidFill>
                  <a:srgbClr val="FF0000"/>
                </a:solidFill>
              </a:rPr>
              <a:t>20 bugs/month (mostly for build-out)</a:t>
            </a:r>
          </a:p>
        </p:txBody>
      </p:sp>
      <p:sp>
        <p:nvSpPr>
          <p:cNvPr id="7" name="Right Arrow 6"/>
          <p:cNvSpPr/>
          <p:nvPr/>
        </p:nvSpPr>
        <p:spPr>
          <a:xfrm rot="1396142">
            <a:off x="3689871" y="4012603"/>
            <a:ext cx="2818503" cy="1054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10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b="1" dirty="0">
                <a:solidFill>
                  <a:schemeClr val="tx2">
                    <a:lumMod val="60000"/>
                    <a:lumOff val="40000"/>
                  </a:schemeClr>
                </a:solidFill>
                <a:effectLst>
                  <a:outerShdw blurRad="38100" dist="38100" dir="2700000" algn="tl">
                    <a:srgbClr val="000000">
                      <a:alpha val="43137"/>
                    </a:srgbClr>
                  </a:outerShdw>
                </a:effectLst>
              </a:rPr>
              <a:t>Verifying Forwarding Rules </a:t>
            </a:r>
            <a:br>
              <a:rPr lang="en-US" b="1" dirty="0">
                <a:solidFill>
                  <a:schemeClr val="tx2">
                    <a:lumMod val="60000"/>
                    <a:lumOff val="40000"/>
                  </a:schemeClr>
                </a:solidFill>
                <a:effectLst>
                  <a:outerShdw blurRad="38100" dist="38100" dir="2700000" algn="tl">
                    <a:srgbClr val="000000">
                      <a:alpha val="43137"/>
                    </a:srgbClr>
                  </a:outerShdw>
                </a:effectLst>
              </a:rPr>
            </a:br>
            <a:r>
              <a:rPr lang="en-US" b="1" dirty="0">
                <a:solidFill>
                  <a:schemeClr val="tx2">
                    <a:lumMod val="60000"/>
                    <a:lumOff val="40000"/>
                  </a:schemeClr>
                </a:solidFill>
                <a:effectLst>
                  <a:outerShdw blurRad="38100" dist="38100" dir="2700000" algn="tl">
                    <a:srgbClr val="000000">
                      <a:alpha val="43137"/>
                    </a:srgbClr>
                  </a:outerShdw>
                </a:effectLst>
              </a:rPr>
              <a:t>with </a:t>
            </a:r>
            <a:r>
              <a:rPr lang="en-US" b="1" dirty="0" err="1">
                <a:solidFill>
                  <a:schemeClr val="tx2">
                    <a:lumMod val="60000"/>
                    <a:lumOff val="40000"/>
                  </a:schemeClr>
                </a:solidFill>
                <a:effectLst>
                  <a:outerShdw blurRad="38100" dist="38100" dir="2700000" algn="tl">
                    <a:srgbClr val="000000">
                      <a:alpha val="43137"/>
                    </a:srgbClr>
                  </a:outerShdw>
                </a:effectLst>
              </a:rPr>
              <a:t>SecGuru</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334" y="2570672"/>
            <a:ext cx="4659760" cy="3847382"/>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blip>
          <a:srcRect l="71202" t="17521" r="4712" b="67988"/>
          <a:stretch/>
        </p:blipFill>
        <p:spPr>
          <a:xfrm>
            <a:off x="99203" y="2081619"/>
            <a:ext cx="4404946" cy="1490710"/>
          </a:xfrm>
          <a:prstGeom prst="rect">
            <a:avLst/>
          </a:prstGeom>
        </p:spPr>
      </p:pic>
      <p:pic>
        <p:nvPicPr>
          <p:cNvPr id="8" name="Picture 7"/>
          <p:cNvPicPr>
            <a:picLocks noChangeAspect="1"/>
          </p:cNvPicPr>
          <p:nvPr/>
        </p:nvPicPr>
        <p:blipFill rotWithShape="1">
          <a:blip r:embed="rId3">
            <a:clrChange>
              <a:clrFrom>
                <a:srgbClr val="FFFFFF"/>
              </a:clrFrom>
              <a:clrTo>
                <a:srgbClr val="FFFFFF">
                  <a:alpha val="0"/>
                </a:srgbClr>
              </a:clrTo>
            </a:clrChange>
          </a:blip>
          <a:srcRect l="71491" t="70417" r="5625" b="18178"/>
          <a:stretch/>
        </p:blipFill>
        <p:spPr>
          <a:xfrm>
            <a:off x="99203" y="3977477"/>
            <a:ext cx="4185138" cy="1173193"/>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61337" y="5814651"/>
                <a:ext cx="3478196"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1" smtClean="0">
                        <a:latin typeface="Cambria Math" panose="02040503050406030204" pitchFamily="18" charset="0"/>
                      </a:rPr>
                      <m:t>𝐶𝑙𝑢𝑠𝑡𝑒𝑟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𝑑𝑠𝑡</m:t>
                        </m:r>
                      </m:e>
                    </m:d>
                    <m:r>
                      <a:rPr lang="en-US" b="0" i="1" smtClean="0">
                        <a:latin typeface="Cambria Math" panose="02040503050406030204" pitchFamily="18" charset="0"/>
                      </a:rPr>
                      <m:t>⇒</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𝑅𝑜𝑢𝑡𝑒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𝑑𝑠𝑡</m:t>
                        </m:r>
                      </m:e>
                    </m:d>
                    <m:r>
                      <a:rPr lang="en-US" b="0" i="1" smtClean="0">
                        <a:latin typeface="Cambria Math" panose="02040503050406030204" pitchFamily="18" charset="0"/>
                      </a:rPr>
                      <m:t>≡</m:t>
                    </m:r>
                    <m:r>
                      <a:rPr lang="en-US" b="0" i="1" smtClean="0">
                        <a:latin typeface="Cambria Math" panose="02040503050406030204" pitchFamily="18" charset="0"/>
                      </a:rPr>
                      <m:t>𝑅𝑜𝑢𝑡𝑒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𝑑𝑠𝑡</m:t>
                    </m:r>
                    <m:r>
                      <a:rPr lang="en-US" b="0" i="1" smtClean="0">
                        <a:latin typeface="Cambria Math" panose="02040503050406030204" pitchFamily="18" charset="0"/>
                      </a:rPr>
                      <m:t>)</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61337" y="5814651"/>
                <a:ext cx="3478196" cy="553998"/>
              </a:xfrm>
              <a:prstGeom prst="rect">
                <a:avLst/>
              </a:prstGeom>
              <a:blipFill rotWithShape="0">
                <a:blip r:embed="rId4"/>
                <a:stretch>
                  <a:fillRect l="-702" r="-2632" b="-17582"/>
                </a:stretch>
              </a:blipFill>
            </p:spPr>
            <p:txBody>
              <a:bodyPr/>
              <a:lstStyle/>
              <a:p>
                <a:r>
                  <a:rPr lang="en-US">
                    <a:noFill/>
                  </a:rPr>
                  <a:t> </a:t>
                </a:r>
              </a:p>
            </p:txBody>
          </p:sp>
        </mc:Fallback>
      </mc:AlternateContent>
      <p:sp>
        <p:nvSpPr>
          <p:cNvPr id="11" name="Down Arrow 10"/>
          <p:cNvSpPr/>
          <p:nvPr/>
        </p:nvSpPr>
        <p:spPr>
          <a:xfrm>
            <a:off x="957532" y="5189139"/>
            <a:ext cx="2286000" cy="587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a:t>
            </a:r>
          </a:p>
        </p:txBody>
      </p:sp>
      <p:sp>
        <p:nvSpPr>
          <p:cNvPr id="13" name="Down Arrow 12"/>
          <p:cNvSpPr/>
          <p:nvPr/>
        </p:nvSpPr>
        <p:spPr>
          <a:xfrm>
            <a:off x="957532" y="3664721"/>
            <a:ext cx="2286000" cy="587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t>
            </a:r>
          </a:p>
        </p:txBody>
      </p:sp>
      <p:sp>
        <p:nvSpPr>
          <p:cNvPr id="14" name="Down Arrow 13"/>
          <p:cNvSpPr/>
          <p:nvPr/>
        </p:nvSpPr>
        <p:spPr>
          <a:xfrm>
            <a:off x="857435" y="1426781"/>
            <a:ext cx="2286000" cy="587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Tree>
    <p:extLst>
      <p:ext uri="{BB962C8B-B14F-4D97-AF65-F5344CB8AC3E}">
        <p14:creationId xmlns:p14="http://schemas.microsoft.com/office/powerpoint/2010/main" val="3702207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1196900" y="2967488"/>
            <a:ext cx="1565582" cy="94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336431" y="2146570"/>
            <a:ext cx="8229600" cy="1143000"/>
          </a:xfrm>
        </p:spPr>
        <p:txBody>
          <a:bodyPr/>
          <a:lstStyle/>
          <a:p>
            <a:r>
              <a:rPr lang="en-US" b="1" dirty="0">
                <a:solidFill>
                  <a:schemeClr val="tx2">
                    <a:lumMod val="60000"/>
                    <a:lumOff val="40000"/>
                  </a:schemeClr>
                </a:solidFill>
                <a:effectLst>
                  <a:outerShdw blurRad="38100" dist="38100" dir="2700000" algn="tl">
                    <a:srgbClr val="000000">
                      <a:alpha val="43137"/>
                    </a:srgbClr>
                  </a:outerShdw>
                </a:effectLst>
              </a:rPr>
              <a:t>Now on to </a:t>
            </a:r>
            <a:br>
              <a:rPr lang="en-US" b="1" dirty="0">
                <a:solidFill>
                  <a:schemeClr val="tx2">
                    <a:lumMod val="60000"/>
                    <a:lumOff val="40000"/>
                  </a:schemeClr>
                </a:solidFill>
                <a:effectLst>
                  <a:outerShdw blurRad="38100" dist="38100" dir="2700000" algn="tl">
                    <a:srgbClr val="000000">
                      <a:alpha val="43137"/>
                    </a:srgbClr>
                  </a:outerShdw>
                </a:effectLst>
              </a:rPr>
            </a:br>
            <a:br>
              <a:rPr lang="en-US" b="1" dirty="0">
                <a:solidFill>
                  <a:schemeClr val="tx2">
                    <a:lumMod val="60000"/>
                    <a:lumOff val="40000"/>
                  </a:schemeClr>
                </a:solidFill>
                <a:effectLst>
                  <a:outerShdw blurRad="38100" dist="38100" dir="2700000" algn="tl">
                    <a:srgbClr val="000000">
                      <a:alpha val="43137"/>
                    </a:srgbClr>
                  </a:outerShdw>
                </a:effectLst>
              </a:rPr>
            </a:br>
            <a:r>
              <a:rPr lang="en-US" b="1" dirty="0">
                <a:solidFill>
                  <a:schemeClr val="tx2">
                    <a:lumMod val="60000"/>
                    <a:lumOff val="40000"/>
                  </a:schemeClr>
                </a:solidFill>
                <a:effectLst>
                  <a:outerShdw blurRad="38100" dist="38100" dir="2700000" algn="tl">
                    <a:srgbClr val="000000">
                      <a:alpha val="43137"/>
                    </a:srgbClr>
                  </a:outerShdw>
                </a:effectLst>
              </a:rPr>
              <a:t>        </a:t>
            </a:r>
            <a:r>
              <a:rPr lang="en-US" sz="5400" b="1" dirty="0">
                <a:solidFill>
                  <a:schemeClr val="tx2">
                    <a:lumMod val="60000"/>
                    <a:lumOff val="40000"/>
                  </a:schemeClr>
                </a:solidFill>
                <a:effectLst>
                  <a:outerShdw blurRad="38100" dist="38100" dir="2700000" algn="tl">
                    <a:srgbClr val="000000">
                      <a:alpha val="43137"/>
                    </a:srgbClr>
                  </a:outerShdw>
                </a:effectLst>
              </a:rPr>
              <a:t>+ Optimization</a:t>
            </a:r>
          </a:p>
        </p:txBody>
      </p:sp>
    </p:spTree>
    <p:extLst>
      <p:ext uri="{BB962C8B-B14F-4D97-AF65-F5344CB8AC3E}">
        <p14:creationId xmlns:p14="http://schemas.microsoft.com/office/powerpoint/2010/main" val="585472540"/>
      </p:ext>
    </p:extLst>
  </p:cSld>
  <p:clrMapOvr>
    <a:masterClrMapping/>
  </p:clrMapOvr>
</p:sld>
</file>

<file path=ppt/theme/theme1.xml><?xml version="1.0" encoding="utf-8"?>
<a:theme xmlns:a="http://schemas.openxmlformats.org/drawingml/2006/main" name="MSR_PPT_all_template_v05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outs:outSpaceData xmlns:outs="http://schemas.microsoft.com/office/2009/outspace/metadata">
  <outs:relatedDates>
    <outs:relatedDate>
      <outs:type>3</outs:type>
      <outs:displayName>Last Modified</outs:displayName>
      <outs:dateTime>2009-06-13T23:56:55Z</outs:dateTime>
      <outs:isPinned>true</outs:isPinned>
    </outs:relatedDate>
    <outs:relatedDate>
      <outs:type>2</outs:type>
      <outs:displayName>Created</outs:displayName>
      <outs:dateTime>2007-06-05T19:21:09Z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Jennifer Henshaw</outs:displayName>
          <outs:accountName/>
        </outs:relatedPerson>
      </outs:people>
      <outs:source>0</outs:source>
      <outs:isPinned>true</outs:isPinned>
    </outs:relatedPeopleItem>
    <outs:relatedPeopleItem>
      <outs:category>Last modified by</outs:category>
      <outs:people>
        <outs:relatedPerson>
          <outs:displayName>Nikolaj Bjorner</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269D944-88CE-42D2-A308-449EAFE1901A}">
  <ds:schemaRefs>
    <ds:schemaRef ds:uri="http://schemas.microsoft.com/office/2009/outspace/metadata"/>
  </ds:schemaRefs>
</ds:datastoreItem>
</file>

<file path=customXml/itemProps2.xml><?xml version="1.0" encoding="utf-8"?>
<ds:datastoreItem xmlns:ds="http://schemas.openxmlformats.org/officeDocument/2006/customXml" ds:itemID="{318D8302-06BF-48B4-A23B-C02C7EDB1585}">
  <ds:schemaRefs>
    <ds:schemaRef ds:uri="http://schemas.microsoft.com/sharepoint/v3/contenttype/forms"/>
  </ds:schemaRefs>
</ds:datastoreItem>
</file>

<file path=customXml/itemProps3.xml><?xml version="1.0" encoding="utf-8"?>
<ds:datastoreItem xmlns:ds="http://schemas.openxmlformats.org/officeDocument/2006/customXml" ds:itemID="{014AE0F6-A26A-488C-8FCD-1935552EF91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elements/1.1/"/>
    <ds:schemaRef ds:uri="http://www.w3.org/XML/1998/namespace"/>
    <ds:schemaRef ds:uri="http://purl.org/dc/dcmitype/"/>
    <ds:schemaRef ds:uri="http://schemas.microsoft.com/office/infopath/2007/PartnerControls"/>
  </ds:schemaRefs>
</ds:datastoreItem>
</file>

<file path=customXml/itemProps4.xml><?xml version="1.0" encoding="utf-8"?>
<ds:datastoreItem xmlns:ds="http://schemas.openxmlformats.org/officeDocument/2006/customXml" ds:itemID="{44FE10DA-B75A-4A0C-95A3-7C4AB406B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MSR_PPT_all_template_v05_light</Template>
  <TotalTime>48445</TotalTime>
  <Words>3591</Words>
  <Application>Microsoft Office PowerPoint</Application>
  <PresentationFormat>On-screen Show (4:3)</PresentationFormat>
  <Paragraphs>670</Paragraphs>
  <Slides>58</Slides>
  <Notes>5</Notes>
  <HiddenSlides>4</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58</vt:i4>
      </vt:variant>
    </vt:vector>
  </HeadingPairs>
  <TitlesOfParts>
    <vt:vector size="71" baseType="lpstr">
      <vt:lpstr>Arial</vt:lpstr>
      <vt:lpstr>Calibri</vt:lpstr>
      <vt:lpstr>Cambria Math</vt:lpstr>
      <vt:lpstr>CMBX10</vt:lpstr>
      <vt:lpstr>CMR10</vt:lpstr>
      <vt:lpstr>Ravie</vt:lpstr>
      <vt:lpstr>Segoe</vt:lpstr>
      <vt:lpstr>Segoe Semibold</vt:lpstr>
      <vt:lpstr>Symbol</vt:lpstr>
      <vt:lpstr>Times New Roman</vt:lpstr>
      <vt:lpstr>Wingdings</vt:lpstr>
      <vt:lpstr>MSR_PPT_all_template_v05_light</vt:lpstr>
      <vt:lpstr>1_Office Theme</vt:lpstr>
      <vt:lpstr>Z – Maximal Satisfaciton with Z3</vt:lpstr>
      <vt:lpstr>First some   Propaganda</vt:lpstr>
      <vt:lpstr>PowerPoint Presentation</vt:lpstr>
      <vt:lpstr> – Backed by Proof Plumbers </vt:lpstr>
      <vt:lpstr>Symbolic Analysis with </vt:lpstr>
      <vt:lpstr>Symbolic Analysis  Engines </vt:lpstr>
      <vt:lpstr>SecGuru in WANetmon</vt:lpstr>
      <vt:lpstr>Verifying Forwarding Rules  with SecGuru</vt:lpstr>
      <vt:lpstr>Now on to           + Optimization</vt:lpstr>
      <vt:lpstr>My Z is bigger than your Z!</vt:lpstr>
      <vt:lpstr>Introducing Z</vt:lpstr>
      <vt:lpstr>Introducing Z</vt:lpstr>
      <vt:lpstr>Roadmap</vt:lpstr>
      <vt:lpstr>Z functionality</vt:lpstr>
      <vt:lpstr>A Transportation Planning Example</vt:lpstr>
      <vt:lpstr>A Transportation Planning Example</vt:lpstr>
      <vt:lpstr>Z functionality</vt:lpstr>
      <vt:lpstr>Z by example</vt:lpstr>
      <vt:lpstr>Python too</vt:lpstr>
      <vt:lpstr>Mixing Theories and  Objective Functions</vt:lpstr>
      <vt:lpstr>Optimizing Solvers</vt:lpstr>
      <vt:lpstr>Optimizing Solvers</vt:lpstr>
      <vt:lpstr>Optimizing Solvers</vt:lpstr>
      <vt:lpstr>Optimizing Solvers</vt:lpstr>
      <vt:lpstr>Optimizing Solvers</vt:lpstr>
      <vt:lpstr>Optimizing Solvers</vt:lpstr>
      <vt:lpstr>Z system architecture</vt:lpstr>
      <vt:lpstr>Z for Arithmetic</vt:lpstr>
      <vt:lpstr>Z Basic Arithmetic</vt:lpstr>
      <vt:lpstr>Z Non-standard Arithmetic</vt:lpstr>
      <vt:lpstr>Z for Weak Arithmetic</vt:lpstr>
      <vt:lpstr>Learn from failure, a lá Bender</vt:lpstr>
      <vt:lpstr>Learn from failure, a lá Bender</vt:lpstr>
      <vt:lpstr>Z and MaxSAT/SMT</vt:lpstr>
      <vt:lpstr>Z for MaxSMT</vt:lpstr>
      <vt:lpstr>Portfolio of strategies</vt:lpstr>
      <vt:lpstr>CDCL(Weights &amp; PB)</vt:lpstr>
      <vt:lpstr>CDCL(Weights)</vt:lpstr>
      <vt:lpstr>CDCL(Weights)</vt:lpstr>
      <vt:lpstr>CDCL(Weights)</vt:lpstr>
      <vt:lpstr>CDCL(Weights)</vt:lpstr>
      <vt:lpstr>CDCL(Weights)</vt:lpstr>
      <vt:lpstr>CDCL(Weights)</vt:lpstr>
      <vt:lpstr>Core Engine in Z3:  Modern DPLL/CDCL</vt:lpstr>
      <vt:lpstr>CDCL(T) solver interaction</vt:lpstr>
      <vt:lpstr>CDCL(Weights) Solver Interaction </vt:lpstr>
      <vt:lpstr>Fu &amp; Malik 2006</vt:lpstr>
      <vt:lpstr>MaxRes</vt:lpstr>
      <vt:lpstr>Cores and Correction Sets</vt:lpstr>
      <vt:lpstr>Dual MaxRes</vt:lpstr>
      <vt:lpstr>CDCL(PB)</vt:lpstr>
      <vt:lpstr>CDCL(PB)</vt:lpstr>
      <vt:lpstr>Observations</vt:lpstr>
      <vt:lpstr>Combining Objectives</vt:lpstr>
      <vt:lpstr>Z Basic Box Optimization</vt:lpstr>
      <vt:lpstr>Weak Lexicographic Products </vt:lpstr>
      <vt:lpstr>Z Pareto Optimization</vt:lpstr>
      <vt:lpstr>Z - Summary</vt:lpstr>
    </vt:vector>
  </TitlesOfParts>
  <Manager>&lt;Content Manager Name Here&gt;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Jennifer Henshaw</dc:creator>
  <dc:description>Template: Mark Johnson, Silver Fox Productions Inc.
Formatting:
Event Date:
Event Location:
Audience:</dc:description>
  <cp:lastModifiedBy>Nikolaj Bjorner</cp:lastModifiedBy>
  <cp:revision>2158</cp:revision>
  <dcterms:created xsi:type="dcterms:W3CDTF">2007-06-05T19:21:09Z</dcterms:created>
  <dcterms:modified xsi:type="dcterms:W3CDTF">2025-10-19T15:43:52Z</dcterms:modified>
</cp:coreProperties>
</file>